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25"/>
  </p:notesMasterIdLst>
  <p:handoutMasterIdLst>
    <p:handoutMasterId r:id="rId26"/>
  </p:handoutMasterIdLst>
  <p:sldIdLst>
    <p:sldId id="258" r:id="rId3"/>
    <p:sldId id="1266" r:id="rId4"/>
    <p:sldId id="396" r:id="rId5"/>
    <p:sldId id="421" r:id="rId6"/>
    <p:sldId id="701" r:id="rId7"/>
    <p:sldId id="702" r:id="rId8"/>
    <p:sldId id="260" r:id="rId9"/>
    <p:sldId id="398" r:id="rId10"/>
    <p:sldId id="399" r:id="rId11"/>
    <p:sldId id="400" r:id="rId12"/>
    <p:sldId id="401" r:id="rId13"/>
    <p:sldId id="422" r:id="rId14"/>
    <p:sldId id="278" r:id="rId15"/>
    <p:sldId id="418" r:id="rId16"/>
    <p:sldId id="419" r:id="rId17"/>
    <p:sldId id="703" r:id="rId18"/>
    <p:sldId id="1267" r:id="rId19"/>
    <p:sldId id="1268" r:id="rId20"/>
    <p:sldId id="1269" r:id="rId21"/>
    <p:sldId id="1270" r:id="rId22"/>
    <p:sldId id="1271" r:id="rId23"/>
    <p:sldId id="1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ldChg>
      <pc:sldChg chg="modSp add mod">
        <pc:chgData name="Qu, Chengyi" userId="9f02c3db-5b00-4063-9ad4-7cdd84fdd2bb" providerId="ADAL" clId="{2AD67459-F6B2-4EB7-BD08-89A77A9534CE}" dt="2024-01-30T20:10:32.896" v="2" actId="27636"/>
        <pc:sldMkLst>
          <pc:docMk/>
          <pc:sldMk cId="1891869304" sldId="312"/>
        </pc:sldMkLst>
      </pc:sldChg>
      <pc:sldChg chg="modSp add mod">
        <pc:chgData name="Qu, Chengyi" userId="9f02c3db-5b00-4063-9ad4-7cdd84fdd2bb" providerId="ADAL" clId="{2AD67459-F6B2-4EB7-BD08-89A77A9534CE}" dt="2024-01-30T20:17:11.845" v="12" actId="1076"/>
        <pc:sldMkLst>
          <pc:docMk/>
          <pc:sldMk cId="2140572250" sldId="313"/>
        </pc:sldMkLst>
      </pc:sldChg>
      <pc:sldChg chg="modSp add del mod">
        <pc:chgData name="Qu, Chengyi" userId="9f02c3db-5b00-4063-9ad4-7cdd84fdd2bb" providerId="ADAL" clId="{2AD67459-F6B2-4EB7-BD08-89A77A9534CE}" dt="2024-01-30T20:17:18.068" v="13" actId="47"/>
        <pc:sldMkLst>
          <pc:docMk/>
          <pc:sldMk cId="4049178258" sldId="314"/>
        </pc:sldMkLst>
      </pc:sldChg>
      <pc:sldChg chg="modSp add mod">
        <pc:chgData name="Qu, Chengyi" userId="9f02c3db-5b00-4063-9ad4-7cdd84fdd2bb" providerId="ADAL" clId="{2AD67459-F6B2-4EB7-BD08-89A77A9534CE}" dt="2024-01-30T20:12:43.317" v="8" actId="27636"/>
        <pc:sldMkLst>
          <pc:docMk/>
          <pc:sldMk cId="2771919027" sldId="315"/>
        </pc:sldMkLst>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ldChg>
      <pc:sldChg chg="modSp add mod">
        <pc:chgData name="Qu, Chengyi" userId="9f02c3db-5b00-4063-9ad4-7cdd84fdd2bb" providerId="ADAL" clId="{2AD67459-F6B2-4EB7-BD08-89A77A9534CE}" dt="2024-01-30T20:24:01.196" v="24" actId="403"/>
        <pc:sldMkLst>
          <pc:docMk/>
          <pc:sldMk cId="1554699303" sldId="318"/>
        </pc:sldMkLst>
      </pc:sldChg>
      <pc:sldChg chg="modSp add mod">
        <pc:chgData name="Qu, Chengyi" userId="9f02c3db-5b00-4063-9ad4-7cdd84fdd2bb" providerId="ADAL" clId="{2AD67459-F6B2-4EB7-BD08-89A77A9534CE}" dt="2024-01-30T20:12:43.356" v="11" actId="27636"/>
        <pc:sldMkLst>
          <pc:docMk/>
          <pc:sldMk cId="4261292706" sldId="319"/>
        </pc:sldMkLst>
      </pc:sldChg>
      <pc:sldChg chg="modSp add mod">
        <pc:chgData name="Qu, Chengyi" userId="9f02c3db-5b00-4063-9ad4-7cdd84fdd2bb" providerId="ADAL" clId="{2AD67459-F6B2-4EB7-BD08-89A77A9534CE}" dt="2024-01-30T21:07:46.277" v="121" actId="113"/>
        <pc:sldMkLst>
          <pc:docMk/>
          <pc:sldMk cId="4160575002" sldId="321"/>
        </pc:sldMkLst>
      </pc:sldChg>
      <pc:sldChg chg="modSp add mod">
        <pc:chgData name="Qu, Chengyi" userId="9f02c3db-5b00-4063-9ad4-7cdd84fdd2bb" providerId="ADAL" clId="{2AD67459-F6B2-4EB7-BD08-89A77A9534CE}" dt="2024-01-30T21:47:14.427" v="126" actId="113"/>
        <pc:sldMkLst>
          <pc:docMk/>
          <pc:sldMk cId="2042401734" sldId="322"/>
        </pc:sldMkLst>
      </pc:sldChg>
      <pc:sldChg chg="modSp add mod">
        <pc:chgData name="Qu, Chengyi" userId="9f02c3db-5b00-4063-9ad4-7cdd84fdd2bb" providerId="ADAL" clId="{2AD67459-F6B2-4EB7-BD08-89A77A9534CE}" dt="2024-01-30T21:47:22.124" v="132" actId="113"/>
        <pc:sldMkLst>
          <pc:docMk/>
          <pc:sldMk cId="29790647" sldId="323"/>
        </pc:sldMkLst>
      </pc:sldChg>
      <pc:sldChg chg="modSp add mod">
        <pc:chgData name="Qu, Chengyi" userId="9f02c3db-5b00-4063-9ad4-7cdd84fdd2bb" providerId="ADAL" clId="{2AD67459-F6B2-4EB7-BD08-89A77A9534CE}" dt="2024-01-30T21:47:18.372" v="129" actId="113"/>
        <pc:sldMkLst>
          <pc:docMk/>
          <pc:sldMk cId="3123380444" sldId="324"/>
        </pc:sldMkLst>
      </pc:sldChg>
      <pc:sldChg chg="modSp add mod">
        <pc:chgData name="Qu, Chengyi" userId="9f02c3db-5b00-4063-9ad4-7cdd84fdd2bb" providerId="ADAL" clId="{2AD67459-F6B2-4EB7-BD08-89A77A9534CE}" dt="2024-01-30T21:47:27.153" v="135" actId="113"/>
        <pc:sldMkLst>
          <pc:docMk/>
          <pc:sldMk cId="1014335648" sldId="325"/>
        </pc:sldMkLst>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ldChg>
      <pc:sldChg chg="modSp new mod">
        <pc:chgData name="Qu, Chengyi" userId="9f02c3db-5b00-4063-9ad4-7cdd84fdd2bb" providerId="ADAL" clId="{2AD67459-F6B2-4EB7-BD08-89A77A9534CE}" dt="2024-01-30T21:04:21.904" v="117" actId="20577"/>
        <pc:sldMkLst>
          <pc:docMk/>
          <pc:sldMk cId="2843450976" sldId="1270"/>
        </pc:sldMkLst>
      </pc:sldChg>
      <pc:sldChg chg="modSp new mod">
        <pc:chgData name="Qu, Chengyi" userId="9f02c3db-5b00-4063-9ad4-7cdd84fdd2bb" providerId="ADAL" clId="{2AD67459-F6B2-4EB7-BD08-89A77A9534CE}" dt="2024-01-30T20:59:39.501" v="116" actId="113"/>
        <pc:sldMkLst>
          <pc:docMk/>
          <pc:sldMk cId="566162244" sldId="1271"/>
        </pc:sldMkLst>
      </pc:sldChg>
      <pc:sldChg chg="modSp new mod">
        <pc:chgData name="Qu, Chengyi" userId="9f02c3db-5b00-4063-9ad4-7cdd84fdd2bb" providerId="ADAL" clId="{2AD67459-F6B2-4EB7-BD08-89A77A9534CE}" dt="2024-01-30T21:50:27.716" v="156" actId="20577"/>
        <pc:sldMkLst>
          <pc:docMk/>
          <pc:sldMk cId="605728639" sldId="1272"/>
        </pc:sldMkLst>
      </pc:sldChg>
      <pc:sldChg chg="modSp new mod">
        <pc:chgData name="Qu, Chengyi" userId="9f02c3db-5b00-4063-9ad4-7cdd84fdd2bb" providerId="ADAL" clId="{2AD67459-F6B2-4EB7-BD08-89A77A9534CE}" dt="2024-01-30T21:52:58.093" v="198" actId="20577"/>
        <pc:sldMkLst>
          <pc:docMk/>
          <pc:sldMk cId="2574300258" sldId="1273"/>
        </pc:sldMkLst>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ldChg>
      <pc:sldChg chg="modSp add del mod">
        <pc:chgData name="Qu, Chengyi" userId="9f02c3db-5b00-4063-9ad4-7cdd84fdd2bb" providerId="ADAL" clId="{B8A68927-8F0D-4FCF-A9AA-7717E2476521}" dt="2024-02-04T20:27:02.848" v="13"/>
        <pc:sldMkLst>
          <pc:docMk/>
          <pc:sldMk cId="1419336903" sldId="382"/>
        </pc:sldMkLst>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8B3D103D-58FB-4210-9641-AA09C383AEFA}"/>
    <pc:docChg chg="delSld">
      <pc:chgData name="Qu, Chengyi" userId="9f02c3db-5b00-4063-9ad4-7cdd84fdd2bb" providerId="ADAL" clId="{8B3D103D-58FB-4210-9641-AA09C383AEFA}" dt="2025-02-12T21:56:53.037" v="3" actId="47"/>
      <pc:docMkLst>
        <pc:docMk/>
      </pc:docMkLst>
      <pc:sldChg chg="del">
        <pc:chgData name="Qu, Chengyi" userId="9f02c3db-5b00-4063-9ad4-7cdd84fdd2bb" providerId="ADAL" clId="{8B3D103D-58FB-4210-9641-AA09C383AEFA}" dt="2025-02-12T21:55:49.280" v="0" actId="47"/>
        <pc:sldMkLst>
          <pc:docMk/>
          <pc:sldMk cId="31746736" sldId="392"/>
        </pc:sldMkLst>
      </pc:sldChg>
      <pc:sldChg chg="del">
        <pc:chgData name="Qu, Chengyi" userId="9f02c3db-5b00-4063-9ad4-7cdd84fdd2bb" providerId="ADAL" clId="{8B3D103D-58FB-4210-9641-AA09C383AEFA}" dt="2025-02-12T21:55:49.280" v="0" actId="47"/>
        <pc:sldMkLst>
          <pc:docMk/>
          <pc:sldMk cId="3184566003" sldId="393"/>
        </pc:sldMkLst>
      </pc:sldChg>
      <pc:sldChg chg="del">
        <pc:chgData name="Qu, Chengyi" userId="9f02c3db-5b00-4063-9ad4-7cdd84fdd2bb" providerId="ADAL" clId="{8B3D103D-58FB-4210-9641-AA09C383AEFA}" dt="2025-02-12T21:55:49.280" v="0" actId="47"/>
        <pc:sldMkLst>
          <pc:docMk/>
          <pc:sldMk cId="1671043101" sldId="394"/>
        </pc:sldMkLst>
      </pc:sldChg>
      <pc:sldChg chg="del">
        <pc:chgData name="Qu, Chengyi" userId="9f02c3db-5b00-4063-9ad4-7cdd84fdd2bb" providerId="ADAL" clId="{8B3D103D-58FB-4210-9641-AA09C383AEFA}" dt="2025-02-12T21:55:49.280" v="0" actId="47"/>
        <pc:sldMkLst>
          <pc:docMk/>
          <pc:sldMk cId="4219989565" sldId="395"/>
        </pc:sldMkLst>
      </pc:sldChg>
      <pc:sldChg chg="del">
        <pc:chgData name="Qu, Chengyi" userId="9f02c3db-5b00-4063-9ad4-7cdd84fdd2bb" providerId="ADAL" clId="{8B3D103D-58FB-4210-9641-AA09C383AEFA}" dt="2025-02-12T21:56:51.522" v="1" actId="47"/>
        <pc:sldMkLst>
          <pc:docMk/>
          <pc:sldMk cId="4038715374" sldId="1255"/>
        </pc:sldMkLst>
      </pc:sldChg>
      <pc:sldChg chg="del">
        <pc:chgData name="Qu, Chengyi" userId="9f02c3db-5b00-4063-9ad4-7cdd84fdd2bb" providerId="ADAL" clId="{8B3D103D-58FB-4210-9641-AA09C383AEFA}" dt="2025-02-12T21:56:52.154" v="2" actId="47"/>
        <pc:sldMkLst>
          <pc:docMk/>
          <pc:sldMk cId="239755599" sldId="1256"/>
        </pc:sldMkLst>
      </pc:sldChg>
      <pc:sldChg chg="del">
        <pc:chgData name="Qu, Chengyi" userId="9f02c3db-5b00-4063-9ad4-7cdd84fdd2bb" providerId="ADAL" clId="{8B3D103D-58FB-4210-9641-AA09C383AEFA}" dt="2025-02-12T21:55:49.280" v="0" actId="47"/>
        <pc:sldMkLst>
          <pc:docMk/>
          <pc:sldMk cId="3507344199" sldId="1265"/>
        </pc:sldMkLst>
      </pc:sldChg>
      <pc:sldChg chg="del">
        <pc:chgData name="Qu, Chengyi" userId="9f02c3db-5b00-4063-9ad4-7cdd84fdd2bb" providerId="ADAL" clId="{8B3D103D-58FB-4210-9641-AA09C383AEFA}" dt="2025-02-12T21:56:53.037" v="3" actId="47"/>
        <pc:sldMkLst>
          <pc:docMk/>
          <pc:sldMk cId="1285252224" sldId="1273"/>
        </pc:sldMkLst>
      </pc:sldChg>
      <pc:sldMasterChg chg="delSldLayout">
        <pc:chgData name="Qu, Chengyi" userId="9f02c3db-5b00-4063-9ad4-7cdd84fdd2bb" providerId="ADAL" clId="{8B3D103D-58FB-4210-9641-AA09C383AEFA}" dt="2025-02-12T21:56:53.037" v="3" actId="47"/>
        <pc:sldMasterMkLst>
          <pc:docMk/>
          <pc:sldMasterMk cId="3956959006" sldId="2147483683"/>
        </pc:sldMasterMkLst>
        <pc:sldLayoutChg chg="del">
          <pc:chgData name="Qu, Chengyi" userId="9f02c3db-5b00-4063-9ad4-7cdd84fdd2bb" providerId="ADAL" clId="{8B3D103D-58FB-4210-9641-AA09C383AEFA}" dt="2025-02-12T21:56:53.037" v="3" actId="47"/>
          <pc:sldLayoutMkLst>
            <pc:docMk/>
            <pc:sldMasterMk cId="3956959006" sldId="2147483683"/>
            <pc:sldLayoutMk cId="1434463460" sldId="2147483696"/>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ldChg>
      <pc:sldChg chg="modSp add mod">
        <pc:chgData name="Qu, Chengyi" userId="9f02c3db-5b00-4063-9ad4-7cdd84fdd2bb" providerId="ADAL" clId="{1F24A312-CE90-46DA-8B2A-8596C84ACAA4}" dt="2024-01-28T02:52:48.210" v="258" actId="2710"/>
        <pc:sldMkLst>
          <pc:docMk/>
          <pc:sldMk cId="2434809446" sldId="1258"/>
        </pc:sldMkLst>
      </pc:sldChg>
      <pc:sldChg chg="modSp add mod">
        <pc:chgData name="Qu, Chengyi" userId="9f02c3db-5b00-4063-9ad4-7cdd84fdd2bb" providerId="ADAL" clId="{1F24A312-CE90-46DA-8B2A-8596C84ACAA4}" dt="2024-01-28T02:53:05.701" v="260" actId="207"/>
        <pc:sldMkLst>
          <pc:docMk/>
          <pc:sldMk cId="2914323500" sldId="1259"/>
        </pc:sldMkLst>
      </pc:sldChg>
      <pc:sldChg chg="modSp add mod">
        <pc:chgData name="Qu, Chengyi" userId="9f02c3db-5b00-4063-9ad4-7cdd84fdd2bb" providerId="ADAL" clId="{1F24A312-CE90-46DA-8B2A-8596C84ACAA4}" dt="2024-01-28T02:53:44.994" v="264" actId="207"/>
        <pc:sldMkLst>
          <pc:docMk/>
          <pc:sldMk cId="1876543634" sldId="1260"/>
        </pc:sldMkLst>
      </pc:sldChg>
      <pc:sldChg chg="modSp add mod">
        <pc:chgData name="Qu, Chengyi" userId="9f02c3db-5b00-4063-9ad4-7cdd84fdd2bb" providerId="ADAL" clId="{1F24A312-CE90-46DA-8B2A-8596C84ACAA4}" dt="2024-01-28T03:32:49.253" v="314" actId="207"/>
        <pc:sldMkLst>
          <pc:docMk/>
          <pc:sldMk cId="2325914770" sldId="1261"/>
        </pc:sldMkLst>
      </pc:sldChg>
      <pc:sldChg chg="modSp add mod">
        <pc:chgData name="Qu, Chengyi" userId="9f02c3db-5b00-4063-9ad4-7cdd84fdd2bb" providerId="ADAL" clId="{1F24A312-CE90-46DA-8B2A-8596C84ACAA4}" dt="2024-01-28T03:15:48.889" v="268" actId="113"/>
        <pc:sldMkLst>
          <pc:docMk/>
          <pc:sldMk cId="2651535271" sldId="1262"/>
        </pc:sldMkLst>
      </pc:sldChg>
      <pc:sldChg chg="modSp new mod">
        <pc:chgData name="Qu, Chengyi" userId="9f02c3db-5b00-4063-9ad4-7cdd84fdd2bb" providerId="ADAL" clId="{1F24A312-CE90-46DA-8B2A-8596C84ACAA4}" dt="2024-01-28T03:17:18.461" v="289" actId="20577"/>
        <pc:sldMkLst>
          <pc:docMk/>
          <pc:sldMk cId="3767743320" sldId="1263"/>
        </pc:sldMkLst>
      </pc:sldChg>
      <pc:sldChg chg="modSp new mod ord">
        <pc:chgData name="Qu, Chengyi" userId="9f02c3db-5b00-4063-9ad4-7cdd84fdd2bb" providerId="ADAL" clId="{1F24A312-CE90-46DA-8B2A-8596C84ACAA4}" dt="2024-01-28T03:37:09.258" v="339" actId="20577"/>
        <pc:sldMkLst>
          <pc:docMk/>
          <pc:sldMk cId="327016494" sldId="1264"/>
        </pc:sldMkLst>
      </pc:sldChg>
      <pc:sldChg chg="modSp add mod">
        <pc:chgData name="Qu, Chengyi" userId="9f02c3db-5b00-4063-9ad4-7cdd84fdd2bb" providerId="ADAL" clId="{1F24A312-CE90-46DA-8B2A-8596C84ACAA4}" dt="2024-01-28T03:33:14.604" v="317" actId="207"/>
        <pc:sldMkLst>
          <pc:docMk/>
          <pc:sldMk cId="3507344199" sldId="1265"/>
        </pc:sldMkLst>
      </pc:sldChg>
      <pc:sldChg chg="modSp add mod">
        <pc:chgData name="Qu, Chengyi" userId="9f02c3db-5b00-4063-9ad4-7cdd84fdd2bb" providerId="ADAL" clId="{1F24A312-CE90-46DA-8B2A-8596C84ACAA4}" dt="2024-01-28T03:33:05.562" v="316" actId="207"/>
        <pc:sldMkLst>
          <pc:docMk/>
          <pc:sldMk cId="1835531626" sldId="1266"/>
        </pc:sldMkLst>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ldChg>
      <pc:sldChg chg="addSp delSp modSp add mod">
        <pc:chgData name="Qu, Chengyi" userId="9f02c3db-5b00-4063-9ad4-7cdd84fdd2bb" providerId="ADAL" clId="{1F24A312-CE90-46DA-8B2A-8596C84ACAA4}" dt="2024-01-28T03:42:09.247" v="354" actId="20577"/>
        <pc:sldMkLst>
          <pc:docMk/>
          <pc:sldMk cId="730941134" sldId="1268"/>
        </pc:sldMkLst>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3507344199" sldId="1265"/>
        </pc:sldMkLst>
      </pc:sldChg>
      <pc:sldChg chg="modSp add del">
        <pc:chgData name="Qu, Chengyi" userId="9f02c3db-5b00-4063-9ad4-7cdd84fdd2bb" providerId="ADAL" clId="{71EBC684-37BE-40AE-943F-85B359DFBCAD}" dt="2024-01-09T16:38:21.366" v="389" actId="20577"/>
        <pc:sldMkLst>
          <pc:docMk/>
          <pc:sldMk cId="1835531626"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2/12/2025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5549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82916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How to copy code? Russia doll but we don’t want smaller size; Two approaches: By yourself or Through External help </a:t>
            </a:r>
          </a:p>
          <a:p>
            <a:pPr marL="0" lvl="0" indent="0">
              <a:spcBef>
                <a:spcPts val="0"/>
              </a:spcBef>
              <a:buNone/>
            </a:pPr>
            <a:r>
              <a:rPr lang="en-US" dirty="0"/>
              <a:t>Attack has a link to external file with attack code e.g., to modify the page ‘</a:t>
            </a:r>
            <a:r>
              <a:rPr lang="en-US" dirty="0" err="1"/>
              <a:t>samy</a:t>
            </a:r>
            <a:r>
              <a:rPr lang="en-US" dirty="0"/>
              <a:t> is my hero’ and links this external file from inside the page</a:t>
            </a:r>
          </a:p>
          <a:p>
            <a:pPr marL="0" lvl="0" indent="0">
              <a:spcBef>
                <a:spcPts val="0"/>
              </a:spcBef>
              <a:buNone/>
            </a:pPr>
            <a:endParaRPr dirty="0"/>
          </a:p>
        </p:txBody>
      </p:sp>
    </p:spTree>
    <p:extLst>
      <p:ext uri="{BB962C8B-B14F-4D97-AF65-F5344CB8AC3E}">
        <p14:creationId xmlns:p14="http://schemas.microsoft.com/office/powerpoint/2010/main" val="129268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64069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9179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59452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err="1"/>
              <a:t>Samy</a:t>
            </a:r>
            <a:r>
              <a:rPr lang="en-US" dirty="0"/>
              <a:t> is put on friend list and then put a statement in your profile “</a:t>
            </a:r>
            <a:r>
              <a:rPr lang="en-US" dirty="0" err="1"/>
              <a:t>Samy</a:t>
            </a:r>
            <a:r>
              <a:rPr lang="en-US" dirty="0"/>
              <a:t> is my hero”. If attacked, you carry his code and then others who visit carry the code further – so quickly spreads</a:t>
            </a:r>
          </a:p>
          <a:p>
            <a:pPr marL="0" lvl="0" indent="0">
              <a:spcBef>
                <a:spcPts val="0"/>
              </a:spcBef>
              <a:buNone/>
            </a:pPr>
            <a:r>
              <a:rPr lang="en-US" dirty="0"/>
              <a:t>Lab uses a social network site that has a container – </a:t>
            </a:r>
            <a:r>
              <a:rPr lang="en-US" dirty="0" err="1"/>
              <a:t>Elgg</a:t>
            </a:r>
            <a:r>
              <a:rPr lang="en-US" dirty="0"/>
              <a:t> with countermeasures commented out [Target: seed-</a:t>
            </a:r>
            <a:r>
              <a:rPr lang="en-US" dirty="0" err="1"/>
              <a:t>server.com</a:t>
            </a:r>
            <a:r>
              <a:rPr lang="en-US" dirty="0"/>
              <a:t>]</a:t>
            </a:r>
            <a:endParaRPr dirty="0"/>
          </a:p>
        </p:txBody>
      </p:sp>
    </p:spTree>
    <p:extLst>
      <p:ext uri="{BB962C8B-B14F-4D97-AF65-F5344CB8AC3E}">
        <p14:creationId xmlns:p14="http://schemas.microsoft.com/office/powerpoint/2010/main" val="150368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9451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813406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Attacker could put malicious code in Disk in old days, now with web – we use a website to inject the code</a:t>
            </a:r>
          </a:p>
          <a:p>
            <a:pPr marL="0" lvl="0" indent="0">
              <a:spcBef>
                <a:spcPts val="0"/>
              </a:spcBef>
              <a:buNone/>
            </a:pPr>
            <a:r>
              <a:rPr lang="en-GB" dirty="0"/>
              <a:t>Many websites take input from the user, conduct some activities and then send response to the user in a web page, with the original user input included on the response (</a:t>
            </a:r>
            <a:r>
              <a:rPr lang="en-GB" dirty="0" err="1"/>
              <a:t>i.e</a:t>
            </a:r>
            <a:r>
              <a:rPr lang="en-GB" dirty="0"/>
              <a:t> the user input is reflected back)</a:t>
            </a:r>
          </a:p>
          <a:p>
            <a:pPr marL="0" lvl="0" indent="0">
              <a:spcBef>
                <a:spcPts val="0"/>
              </a:spcBef>
              <a:buNone/>
            </a:pPr>
            <a:r>
              <a:rPr lang="en-GB" dirty="0"/>
              <a:t>“Convenience is the enemy of security” – HTML mixes data and code</a:t>
            </a:r>
          </a:p>
        </p:txBody>
      </p:sp>
    </p:spTree>
    <p:extLst>
      <p:ext uri="{BB962C8B-B14F-4D97-AF65-F5344CB8AC3E}">
        <p14:creationId xmlns:p14="http://schemas.microsoft.com/office/powerpoint/2010/main" val="162678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8096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Same with Clinton/Obama site and the </a:t>
            </a:r>
            <a:r>
              <a:rPr lang="en-US" dirty="0" err="1"/>
              <a:t>Samy</a:t>
            </a:r>
            <a:r>
              <a:rPr lang="en-US" dirty="0"/>
              <a:t> Worm case i.e., they were persistent XSS attacks</a:t>
            </a:r>
            <a:endParaRPr dirty="0"/>
          </a:p>
        </p:txBody>
      </p:sp>
    </p:spTree>
    <p:extLst>
      <p:ext uri="{BB962C8B-B14F-4D97-AF65-F5344CB8AC3E}">
        <p14:creationId xmlns:p14="http://schemas.microsoft.com/office/powerpoint/2010/main" val="38190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Session ID (SID) – we need to steal it, we send code to your computer through the social network platform that exchanges information flows; code steals your SID and attacker abuses</a:t>
            </a:r>
            <a:endParaRPr dirty="0"/>
          </a:p>
        </p:txBody>
      </p:sp>
    </p:spTree>
    <p:extLst>
      <p:ext uri="{BB962C8B-B14F-4D97-AF65-F5344CB8AC3E}">
        <p14:creationId xmlns:p14="http://schemas.microsoft.com/office/powerpoint/2010/main" val="332094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Browser parses the DOM tree</a:t>
            </a:r>
            <a:endParaRPr dirty="0"/>
          </a:p>
        </p:txBody>
      </p:sp>
    </p:spTree>
    <p:extLst>
      <p:ext uri="{BB962C8B-B14F-4D97-AF65-F5344CB8AC3E}">
        <p14:creationId xmlns:p14="http://schemas.microsoft.com/office/powerpoint/2010/main" val="121885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2467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258750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74488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89172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437564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655653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132126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15733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914932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683540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556580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4663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5695900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www.exame.com/search?input=word"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hyperlink" Target="http://www.example.com/" TargetMode="External"/><Relationship Id="rId4" Type="http://schemas.openxmlformats.org/officeDocument/2006/relationships/hyperlink" Target="http://www.example.com/search?inpu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2 – Application and Network Attacks</a:t>
            </a:r>
          </a:p>
          <a:p>
            <a:endParaRPr lang="en-US" sz="2400" dirty="0"/>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100" name="Shape 100"/>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These channels are supposed to be data channels</a:t>
            </a:r>
          </a:p>
          <a:p>
            <a:pPr marL="457200">
              <a:spcAft>
                <a:spcPts val="600"/>
              </a:spcAft>
              <a:buClr>
                <a:srgbClr val="000000"/>
              </a:buClr>
            </a:pPr>
            <a:r>
              <a:rPr lang="en-GB" dirty="0">
                <a:solidFill>
                  <a:srgbClr val="000000"/>
                </a:solidFill>
              </a:rPr>
              <a:t>But data provided by users can contain HTML </a:t>
            </a:r>
            <a:r>
              <a:rPr lang="en-GB" dirty="0" err="1">
                <a:solidFill>
                  <a:srgbClr val="000000"/>
                </a:solidFill>
              </a:rPr>
              <a:t>markups</a:t>
            </a:r>
            <a:r>
              <a:rPr lang="en-GB" dirty="0">
                <a:solidFill>
                  <a:srgbClr val="000000"/>
                </a:solidFill>
              </a:rPr>
              <a:t> and JavaScript code</a:t>
            </a:r>
          </a:p>
          <a:p>
            <a:pPr marL="457200">
              <a:spcAft>
                <a:spcPts val="600"/>
              </a:spcAft>
              <a:buClr>
                <a:srgbClr val="000000"/>
              </a:buClr>
            </a:pPr>
            <a:r>
              <a:rPr lang="en-GB" dirty="0">
                <a:solidFill>
                  <a:srgbClr val="000000"/>
                </a:solidFill>
              </a:rPr>
              <a:t>If the input is not sanitized properly by the website, it is sent to other users’ browsers through the channel and gets executed by the browsers</a:t>
            </a:r>
          </a:p>
          <a:p>
            <a:pPr marL="457200">
              <a:spcAft>
                <a:spcPts val="600"/>
              </a:spcAft>
              <a:buClr>
                <a:srgbClr val="000000"/>
              </a:buClr>
            </a:pPr>
            <a:r>
              <a:rPr lang="en-GB" dirty="0">
                <a:solidFill>
                  <a:srgbClr val="000000"/>
                </a:solidFill>
              </a:rPr>
              <a:t>Browsers consider it like any other code coming from the website; Therefore, the code is given the same privileges as that from the website</a:t>
            </a:r>
          </a:p>
        </p:txBody>
      </p:sp>
      <p:sp>
        <p:nvSpPr>
          <p:cNvPr id="4" name="Slide Number Placeholder 5">
            <a:extLst>
              <a:ext uri="{FF2B5EF4-FFF2-40B4-BE49-F238E27FC236}">
                <a16:creationId xmlns:a16="http://schemas.microsoft.com/office/drawing/2014/main" id="{8971AEBE-4C60-2B4A-A7B6-AFDC0E8DC4C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64637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Damage Caused by XSS</a:t>
            </a:r>
          </a:p>
        </p:txBody>
      </p:sp>
      <p:sp>
        <p:nvSpPr>
          <p:cNvPr id="106" name="Shape 106"/>
          <p:cNvSpPr txBox="1">
            <a:spLocks noGrp="1"/>
          </p:cNvSpPr>
          <p:nvPr>
            <p:ph type="body" idx="1"/>
          </p:nvPr>
        </p:nvSpPr>
        <p:spPr>
          <a:xfrm>
            <a:off x="1835700" y="1536633"/>
            <a:ext cx="8078674" cy="4555200"/>
          </a:xfrm>
          <a:prstGeom prst="rect">
            <a:avLst/>
          </a:prstGeom>
        </p:spPr>
        <p:txBody>
          <a:bodyPr vert="horz" wrap="square" lIns="91425" tIns="91425" rIns="91425" bIns="91425" rtlCol="0" anchor="t" anchorCtr="0">
            <a:noAutofit/>
          </a:bodyPr>
          <a:lstStyle/>
          <a:p>
            <a:r>
              <a:rPr lang="en-GB" sz="2000" b="1" dirty="0">
                <a:solidFill>
                  <a:srgbClr val="000000"/>
                </a:solidFill>
              </a:rPr>
              <a:t>Web defacing: </a:t>
            </a:r>
            <a:r>
              <a:rPr lang="en-GB" sz="2000" dirty="0">
                <a:solidFill>
                  <a:srgbClr val="000000"/>
                </a:solidFill>
              </a:rPr>
              <a:t>JavaScript code can use DOM (Document Object Model) APIs to access the DOM nodes inside the hosting page; Therefore, the injected JavaScript code can make arbitrary changes to the page</a:t>
            </a:r>
          </a:p>
          <a:p>
            <a:pPr marL="0" indent="0">
              <a:buNone/>
            </a:pPr>
            <a:r>
              <a:rPr lang="en-GB" sz="2000" b="1" i="1" dirty="0">
                <a:solidFill>
                  <a:srgbClr val="000000"/>
                </a:solidFill>
              </a:rPr>
              <a:t>Example</a:t>
            </a:r>
            <a:r>
              <a:rPr lang="en-GB" sz="2000" dirty="0">
                <a:solidFill>
                  <a:srgbClr val="000000"/>
                </a:solidFill>
              </a:rPr>
              <a:t>: JavaScript code can change a news article page to something fake or change some pictures on the page</a:t>
            </a:r>
          </a:p>
          <a:p>
            <a:pPr marL="0" indent="0">
              <a:buNone/>
            </a:pPr>
            <a:endParaRPr lang="en-GB" sz="2000" u="sng" dirty="0">
              <a:solidFill>
                <a:srgbClr val="000000"/>
              </a:solidFill>
            </a:endParaRPr>
          </a:p>
        </p:txBody>
      </p:sp>
      <p:sp>
        <p:nvSpPr>
          <p:cNvPr id="4" name="Slide Number Placeholder 5">
            <a:extLst>
              <a:ext uri="{FF2B5EF4-FFF2-40B4-BE49-F238E27FC236}">
                <a16:creationId xmlns:a16="http://schemas.microsoft.com/office/drawing/2014/main" id="{ED530F6F-29CA-4E41-9918-DF065FA4E22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pic>
        <p:nvPicPr>
          <p:cNvPr id="3074" name="Picture 2" descr="Document Object Model - Wikipedia">
            <a:extLst>
              <a:ext uri="{FF2B5EF4-FFF2-40B4-BE49-F238E27FC236}">
                <a16:creationId xmlns:a16="http://schemas.microsoft.com/office/drawing/2014/main" id="{EDEAFD01-9C4A-DE4B-8782-3700175C4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34" y="3503859"/>
            <a:ext cx="2975733" cy="307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9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Damage Caused by XSS</a:t>
            </a:r>
          </a:p>
        </p:txBody>
      </p:sp>
      <p:sp>
        <p:nvSpPr>
          <p:cNvPr id="106" name="Shape 106"/>
          <p:cNvSpPr txBox="1">
            <a:spLocks noGrp="1"/>
          </p:cNvSpPr>
          <p:nvPr>
            <p:ph type="body" idx="1"/>
          </p:nvPr>
        </p:nvSpPr>
        <p:spPr>
          <a:xfrm>
            <a:off x="1835700" y="1536633"/>
            <a:ext cx="8078674" cy="4555200"/>
          </a:xfrm>
          <a:prstGeom prst="rect">
            <a:avLst/>
          </a:prstGeom>
        </p:spPr>
        <p:txBody>
          <a:bodyPr vert="horz" wrap="square" lIns="91425" tIns="91425" rIns="91425" bIns="91425" rtlCol="0" anchor="t" anchorCtr="0">
            <a:noAutofit/>
          </a:bodyPr>
          <a:lstStyle/>
          <a:p>
            <a:pPr marL="0" indent="0">
              <a:buNone/>
            </a:pPr>
            <a:endParaRPr lang="en-GB" sz="2000" u="sng" dirty="0">
              <a:solidFill>
                <a:srgbClr val="000000"/>
              </a:solidFill>
            </a:endParaRPr>
          </a:p>
          <a:p>
            <a:r>
              <a:rPr lang="en-GB" sz="2000" b="1" dirty="0">
                <a:solidFill>
                  <a:srgbClr val="000000"/>
                </a:solidFill>
              </a:rPr>
              <a:t>Spoofing requests:</a:t>
            </a:r>
            <a:r>
              <a:rPr lang="en-GB" sz="2000" dirty="0">
                <a:solidFill>
                  <a:srgbClr val="000000"/>
                </a:solidFill>
              </a:rPr>
              <a:t> The injected JavaScript code can send HTTP requests to the server on behalf of the user</a:t>
            </a:r>
          </a:p>
          <a:p>
            <a:pPr marL="0" indent="0">
              <a:buNone/>
            </a:pPr>
            <a:endParaRPr lang="en-GB" sz="2000" u="sng" dirty="0">
              <a:solidFill>
                <a:srgbClr val="000000"/>
              </a:solidFill>
            </a:endParaRPr>
          </a:p>
          <a:p>
            <a:r>
              <a:rPr lang="en-GB" sz="2000" b="1" dirty="0">
                <a:solidFill>
                  <a:srgbClr val="000000"/>
                </a:solidFill>
              </a:rPr>
              <a:t>Stealing information:</a:t>
            </a:r>
            <a:r>
              <a:rPr lang="en-GB" sz="2000" dirty="0">
                <a:solidFill>
                  <a:srgbClr val="000000"/>
                </a:solidFill>
              </a:rPr>
              <a:t> The injected JavaScript code can also steal victim’s private data including the session cookies, personal data displayed on the web page, data stored locally by the web application</a:t>
            </a:r>
          </a:p>
        </p:txBody>
      </p:sp>
      <p:sp>
        <p:nvSpPr>
          <p:cNvPr id="4" name="Slide Number Placeholder 5">
            <a:extLst>
              <a:ext uri="{FF2B5EF4-FFF2-40B4-BE49-F238E27FC236}">
                <a16:creationId xmlns:a16="http://schemas.microsoft.com/office/drawing/2014/main" id="{ED530F6F-29CA-4E41-9918-DF065FA4E22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a:t>
            </a:fld>
            <a:endParaRPr lang="en-US" dirty="0">
              <a:solidFill>
                <a:prstClr val="black">
                  <a:tint val="75000"/>
                </a:prstClr>
              </a:solidFill>
            </a:endParaRPr>
          </a:p>
        </p:txBody>
      </p:sp>
    </p:spTree>
    <p:extLst>
      <p:ext uri="{BB962C8B-B14F-4D97-AF65-F5344CB8AC3E}">
        <p14:creationId xmlns:p14="http://schemas.microsoft.com/office/powerpoint/2010/main" val="221641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Self-Propagation XSS Worm</a:t>
            </a:r>
          </a:p>
        </p:txBody>
      </p:sp>
      <p:pic>
        <p:nvPicPr>
          <p:cNvPr id="205" name="Shape 205"/>
          <p:cNvPicPr preferRelativeResize="0"/>
          <p:nvPr/>
        </p:nvPicPr>
        <p:blipFill>
          <a:blip r:embed="rId3">
            <a:alphaModFix/>
          </a:blip>
          <a:stretch>
            <a:fillRect/>
          </a:stretch>
        </p:blipFill>
        <p:spPr>
          <a:xfrm>
            <a:off x="2370281" y="1356968"/>
            <a:ext cx="7200440" cy="3566687"/>
          </a:xfrm>
          <a:prstGeom prst="rect">
            <a:avLst/>
          </a:prstGeom>
          <a:noFill/>
          <a:ln>
            <a:noFill/>
          </a:ln>
        </p:spPr>
      </p:pic>
      <p:sp>
        <p:nvSpPr>
          <p:cNvPr id="4" name="Slide Number Placeholder 5">
            <a:extLst>
              <a:ext uri="{FF2B5EF4-FFF2-40B4-BE49-F238E27FC236}">
                <a16:creationId xmlns:a16="http://schemas.microsoft.com/office/drawing/2014/main" id="{06719592-720C-1644-8DA1-60CC57F25EB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a:t>
            </a:fld>
            <a:endParaRPr lang="en-US" dirty="0">
              <a:solidFill>
                <a:prstClr val="black">
                  <a:tint val="75000"/>
                </a:prstClr>
              </a:solidFill>
            </a:endParaRPr>
          </a:p>
        </p:txBody>
      </p:sp>
      <p:sp>
        <p:nvSpPr>
          <p:cNvPr id="2" name="Rectangle 1">
            <a:extLst>
              <a:ext uri="{FF2B5EF4-FFF2-40B4-BE49-F238E27FC236}">
                <a16:creationId xmlns:a16="http://schemas.microsoft.com/office/drawing/2014/main" id="{BD9C294E-4113-044B-A088-117A5836CB98}"/>
              </a:ext>
            </a:extLst>
          </p:cNvPr>
          <p:cNvSpPr/>
          <p:nvPr/>
        </p:nvSpPr>
        <p:spPr>
          <a:xfrm>
            <a:off x="1689350" y="4923654"/>
            <a:ext cx="8813301" cy="1631216"/>
          </a:xfrm>
          <a:prstGeom prst="rect">
            <a:avLst/>
          </a:prstGeom>
        </p:spPr>
        <p:txBody>
          <a:bodyPr wrap="square">
            <a:spAutoFit/>
          </a:bodyPr>
          <a:lstStyle/>
          <a:p>
            <a:pPr defTabSz="457200"/>
            <a:r>
              <a:rPr lang="en-GB" sz="2000" dirty="0">
                <a:solidFill>
                  <a:srgbClr val="000000"/>
                </a:solidFill>
                <a:latin typeface="Arial" panose="020B0604020202020204" pitchFamily="34" charset="0"/>
                <a:cs typeface="Arial" panose="020B0604020202020204" pitchFamily="34" charset="0"/>
              </a:rPr>
              <a:t>When an infected profile is viewed by others, the code can further spread – </a:t>
            </a:r>
            <a:r>
              <a:rPr lang="en-GB" sz="2000" dirty="0">
                <a:solidFill>
                  <a:srgbClr val="FF0000"/>
                </a:solidFill>
                <a:latin typeface="Arial" panose="020B0604020202020204" pitchFamily="34" charset="0"/>
                <a:cs typeface="Arial" panose="020B0604020202020204" pitchFamily="34" charset="0"/>
              </a:rPr>
              <a:t>victim is turned into an attacker</a:t>
            </a:r>
            <a:r>
              <a:rPr lang="en-GB" sz="2000" dirty="0">
                <a:solidFill>
                  <a:prstClr val="black"/>
                </a:solidFill>
                <a:latin typeface="Arial" panose="020B0604020202020204" pitchFamily="34" charset="0"/>
                <a:cs typeface="Arial" panose="020B0604020202020204" pitchFamily="34" charset="0"/>
              </a:rPr>
              <a:t> via a link approach or DOM approach</a:t>
            </a:r>
          </a:p>
          <a:p>
            <a:pPr defTabSz="457200"/>
            <a:endParaRPr lang="en-GB" sz="2000" dirty="0">
              <a:solidFill>
                <a:prstClr val="black"/>
              </a:solidFill>
              <a:latin typeface="Arial" panose="020B0604020202020204" pitchFamily="34" charset="0"/>
              <a:cs typeface="Arial" panose="020B0604020202020204" pitchFamily="34" charset="0"/>
            </a:endParaRPr>
          </a:p>
          <a:p>
            <a:pPr defTabSz="457200"/>
            <a:r>
              <a:rPr lang="en-US" sz="2000" dirty="0">
                <a:solidFill>
                  <a:prstClr val="black"/>
                </a:solidFill>
                <a:latin typeface="Arial" panose="020B0604020202020204" pitchFamily="34" charset="0"/>
                <a:cs typeface="Arial" panose="020B0604020202020204" pitchFamily="34" charset="0"/>
              </a:rPr>
              <a:t>To become a real worm, the malicious JavaScript program should be able to propagate itself, i.e. self-propagating cross-site scripting worm</a:t>
            </a:r>
          </a:p>
        </p:txBody>
      </p:sp>
    </p:spTree>
    <p:extLst>
      <p:ext uri="{BB962C8B-B14F-4D97-AF65-F5344CB8AC3E}">
        <p14:creationId xmlns:p14="http://schemas.microsoft.com/office/powerpoint/2010/main" val="3926442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Countermeasures: The Filter Approach</a:t>
            </a:r>
          </a:p>
        </p:txBody>
      </p:sp>
      <p:sp>
        <p:nvSpPr>
          <p:cNvPr id="252" name="Shape 252"/>
          <p:cNvSpPr txBox="1">
            <a:spLocks noGrp="1"/>
          </p:cNvSpPr>
          <p:nvPr>
            <p:ph type="body" idx="1"/>
          </p:nvPr>
        </p:nvSpPr>
        <p:spPr>
          <a:xfrm>
            <a:off x="1835700" y="2009725"/>
            <a:ext cx="8520600" cy="2212800"/>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Removes code from user inputs (corrects the mistake of mixing code and data together)</a:t>
            </a:r>
          </a:p>
          <a:p>
            <a:pPr marL="457200">
              <a:spcAft>
                <a:spcPts val="600"/>
              </a:spcAft>
              <a:buClr>
                <a:srgbClr val="000000"/>
              </a:buClr>
            </a:pPr>
            <a:r>
              <a:rPr lang="en-GB" dirty="0">
                <a:solidFill>
                  <a:srgbClr val="000000"/>
                </a:solidFill>
              </a:rPr>
              <a:t>It is difficult to implement as there are many ways to embed code other than &lt;script&gt; tag</a:t>
            </a:r>
          </a:p>
          <a:p>
            <a:pPr marL="457200">
              <a:spcAft>
                <a:spcPts val="600"/>
              </a:spcAft>
              <a:buClr>
                <a:srgbClr val="000000"/>
              </a:buClr>
            </a:pPr>
            <a:r>
              <a:rPr lang="en-GB" dirty="0">
                <a:solidFill>
                  <a:srgbClr val="000000"/>
                </a:solidFill>
              </a:rPr>
              <a:t>Use of open-source libraries that can filter out JavaScript code </a:t>
            </a:r>
          </a:p>
          <a:p>
            <a:pPr marL="857250" lvl="1">
              <a:spcAft>
                <a:spcPts val="600"/>
              </a:spcAft>
              <a:buClr>
                <a:srgbClr val="000000"/>
              </a:buClr>
            </a:pPr>
            <a:r>
              <a:rPr lang="en-GB" dirty="0">
                <a:solidFill>
                  <a:srgbClr val="000000"/>
                </a:solidFill>
              </a:rPr>
              <a:t>Example: </a:t>
            </a:r>
            <a:r>
              <a:rPr lang="en-GB" dirty="0" err="1">
                <a:solidFill>
                  <a:srgbClr val="000000"/>
                </a:solidFill>
              </a:rPr>
              <a:t>jsoup</a:t>
            </a:r>
            <a:endParaRPr lang="en-GB" dirty="0">
              <a:solidFill>
                <a:srgbClr val="000000"/>
              </a:solidFill>
            </a:endParaRPr>
          </a:p>
          <a:p>
            <a:pPr marL="0" indent="0">
              <a:buNone/>
            </a:pPr>
            <a:endParaRPr dirty="0"/>
          </a:p>
        </p:txBody>
      </p:sp>
      <p:sp>
        <p:nvSpPr>
          <p:cNvPr id="4" name="Slide Number Placeholder 5">
            <a:extLst>
              <a:ext uri="{FF2B5EF4-FFF2-40B4-BE49-F238E27FC236}">
                <a16:creationId xmlns:a16="http://schemas.microsoft.com/office/drawing/2014/main" id="{34EFFF36-6C76-0E49-8A81-07C05418B32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a:t>
            </a:fld>
            <a:endParaRPr lang="en-US" dirty="0">
              <a:solidFill>
                <a:prstClr val="black">
                  <a:tint val="75000"/>
                </a:prstClr>
              </a:solidFill>
            </a:endParaRPr>
          </a:p>
        </p:txBody>
      </p:sp>
    </p:spTree>
    <p:extLst>
      <p:ext uri="{BB962C8B-B14F-4D97-AF65-F5344CB8AC3E}">
        <p14:creationId xmlns:p14="http://schemas.microsoft.com/office/powerpoint/2010/main" val="344672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The Encoding Approach</a:t>
            </a:r>
          </a:p>
        </p:txBody>
      </p:sp>
      <p:sp>
        <p:nvSpPr>
          <p:cNvPr id="258" name="Shape 258"/>
          <p:cNvSpPr txBox="1">
            <a:spLocks noGrp="1"/>
          </p:cNvSpPr>
          <p:nvPr>
            <p:ph type="body" idx="1"/>
          </p:nvPr>
        </p:nvSpPr>
        <p:spPr>
          <a:xfrm>
            <a:off x="1835700" y="2028479"/>
            <a:ext cx="8520600" cy="3478018"/>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Replaces HTML </a:t>
            </a:r>
            <a:r>
              <a:rPr lang="en-GB" dirty="0" err="1">
                <a:solidFill>
                  <a:srgbClr val="000000"/>
                </a:solidFill>
              </a:rPr>
              <a:t>markups</a:t>
            </a:r>
            <a:r>
              <a:rPr lang="en-GB" dirty="0">
                <a:solidFill>
                  <a:srgbClr val="000000"/>
                </a:solidFill>
              </a:rPr>
              <a:t> with alternate representations</a:t>
            </a:r>
          </a:p>
          <a:p>
            <a:pPr marL="457200">
              <a:spcAft>
                <a:spcPts val="600"/>
              </a:spcAft>
              <a:buClr>
                <a:srgbClr val="000000"/>
              </a:buClr>
            </a:pPr>
            <a:r>
              <a:rPr lang="en-GB" dirty="0">
                <a:solidFill>
                  <a:srgbClr val="000000"/>
                </a:solidFill>
              </a:rPr>
              <a:t>If data containing JavaScript code is encoded before being sent to the browsers, the embedded JavaScript code will be displayed by browsers, not executed by them</a:t>
            </a:r>
          </a:p>
          <a:p>
            <a:pPr marL="457200">
              <a:spcAft>
                <a:spcPts val="600"/>
              </a:spcAft>
              <a:buClr>
                <a:srgbClr val="000000"/>
              </a:buClr>
            </a:pPr>
            <a:r>
              <a:rPr lang="en-GB" dirty="0">
                <a:solidFill>
                  <a:srgbClr val="000000"/>
                </a:solidFill>
              </a:rPr>
              <a:t>Converts &lt;script&gt; alert(‘XSS’) &lt;/script&gt; to &amp;</a:t>
            </a:r>
            <a:r>
              <a:rPr lang="en-GB" dirty="0" err="1">
                <a:solidFill>
                  <a:srgbClr val="000000"/>
                </a:solidFill>
              </a:rPr>
              <a:t>lt;script&amp;gt;alert</a:t>
            </a:r>
            <a:r>
              <a:rPr lang="en-GB" dirty="0">
                <a:solidFill>
                  <a:srgbClr val="000000"/>
                </a:solidFill>
              </a:rPr>
              <a:t>(‘XSS’)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a:t>
            </a:fld>
            <a:endParaRPr lang="en-US" dirty="0">
              <a:solidFill>
                <a:prstClr val="black">
                  <a:tint val="75000"/>
                </a:prstClr>
              </a:solidFill>
            </a:endParaRPr>
          </a:p>
        </p:txBody>
      </p:sp>
    </p:spTree>
    <p:extLst>
      <p:ext uri="{BB962C8B-B14F-4D97-AF65-F5344CB8AC3E}">
        <p14:creationId xmlns:p14="http://schemas.microsoft.com/office/powerpoint/2010/main" val="92847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Using CSP</a:t>
            </a:r>
          </a:p>
        </p:txBody>
      </p:sp>
      <p:sp>
        <p:nvSpPr>
          <p:cNvPr id="258" name="Shape 258"/>
          <p:cNvSpPr txBox="1">
            <a:spLocks noGrp="1"/>
          </p:cNvSpPr>
          <p:nvPr>
            <p:ph type="body" idx="1"/>
          </p:nvPr>
        </p:nvSpPr>
        <p:spPr>
          <a:xfrm>
            <a:off x="1835700" y="1645920"/>
            <a:ext cx="8520600" cy="4535424"/>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How websites tell browsers which code source is trustworthy is achieved using a security mechanism called Content Security Policy (CSP)</a:t>
            </a:r>
          </a:p>
          <a:p>
            <a:pPr marL="857250" lvl="1">
              <a:spcAft>
                <a:spcPts val="600"/>
              </a:spcAft>
              <a:buClr>
                <a:srgbClr val="000000"/>
              </a:buClr>
            </a:pPr>
            <a:r>
              <a:rPr lang="en-GB" dirty="0">
                <a:solidFill>
                  <a:srgbClr val="000000"/>
                </a:solidFill>
              </a:rPr>
              <a:t>This mechanism is specifically designed to defeat XSS and </a:t>
            </a:r>
            <a:r>
              <a:rPr lang="en-GB" dirty="0" err="1">
                <a:solidFill>
                  <a:srgbClr val="000000"/>
                </a:solidFill>
              </a:rPr>
              <a:t>ClickJacking</a:t>
            </a:r>
            <a:r>
              <a:rPr lang="en-GB" dirty="0">
                <a:solidFill>
                  <a:srgbClr val="000000"/>
                </a:solidFill>
              </a:rPr>
              <a:t> attacks</a:t>
            </a:r>
          </a:p>
          <a:p>
            <a:pPr marL="457200">
              <a:spcAft>
                <a:spcPts val="600"/>
              </a:spcAft>
              <a:buClr>
                <a:srgbClr val="000000"/>
              </a:buClr>
            </a:pPr>
            <a:r>
              <a:rPr lang="en-GB" dirty="0">
                <a:solidFill>
                  <a:srgbClr val="000000"/>
                </a:solidFill>
              </a:rPr>
              <a:t>CSP has become a standard, which is supported by most browsers nowadays</a:t>
            </a:r>
          </a:p>
          <a:p>
            <a:pPr marL="457200">
              <a:spcAft>
                <a:spcPts val="600"/>
              </a:spcAft>
              <a:buClr>
                <a:srgbClr val="000000"/>
              </a:buClr>
            </a:pPr>
            <a:r>
              <a:rPr lang="en-GB" dirty="0">
                <a:solidFill>
                  <a:srgbClr val="000000"/>
                </a:solidFill>
              </a:rPr>
              <a:t>CSP not only restricts JavaScript code, it also restricts:</a:t>
            </a:r>
          </a:p>
          <a:p>
            <a:pPr marL="1085850" lvl="1" indent="-514350">
              <a:spcAft>
                <a:spcPts val="600"/>
              </a:spcAft>
              <a:buClr>
                <a:srgbClr val="000000"/>
              </a:buClr>
              <a:buFont typeface="+mj-lt"/>
              <a:buAutoNum type="romanLcPeriod"/>
            </a:pPr>
            <a:r>
              <a:rPr lang="en-GB" dirty="0">
                <a:solidFill>
                  <a:srgbClr val="000000"/>
                </a:solidFill>
              </a:rPr>
              <a:t>other page contents, such as limiting where pictures, audio, and video can come from</a:t>
            </a:r>
          </a:p>
          <a:p>
            <a:pPr marL="1085850" lvl="1" indent="-514350">
              <a:spcAft>
                <a:spcPts val="600"/>
              </a:spcAft>
              <a:buClr>
                <a:srgbClr val="000000"/>
              </a:buClr>
              <a:buFont typeface="+mj-lt"/>
              <a:buAutoNum type="romanLcPeriod"/>
            </a:pPr>
            <a:r>
              <a:rPr lang="en-GB" dirty="0">
                <a:solidFill>
                  <a:srgbClr val="000000"/>
                </a:solidFill>
              </a:rPr>
              <a:t>whether a page can be put inside an iframe or not (used for defeating </a:t>
            </a:r>
            <a:r>
              <a:rPr lang="en-GB" dirty="0" err="1">
                <a:solidFill>
                  <a:srgbClr val="000000"/>
                </a:solidFill>
              </a:rPr>
              <a:t>ClickJacking</a:t>
            </a:r>
            <a:r>
              <a:rPr lang="en-GB" dirty="0">
                <a:solidFill>
                  <a:srgbClr val="000000"/>
                </a:solidFill>
              </a:rPr>
              <a:t> attacks)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16</a:t>
            </a:fld>
            <a:endParaRPr lang="en-US" dirty="0">
              <a:solidFill>
                <a:prstClr val="black">
                  <a:tint val="75000"/>
                </a:prstClr>
              </a:solidFill>
            </a:endParaRPr>
          </a:p>
        </p:txBody>
      </p:sp>
    </p:spTree>
    <p:extLst>
      <p:ext uri="{BB962C8B-B14F-4D97-AF65-F5344CB8AC3E}">
        <p14:creationId xmlns:p14="http://schemas.microsoft.com/office/powerpoint/2010/main" val="365147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2D3E-1CC1-CE5A-42DC-6786C72231B1}"/>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0946C6AE-1B6E-3BC6-2793-A112A6DF9866}"/>
              </a:ext>
            </a:extLst>
          </p:cNvPr>
          <p:cNvSpPr>
            <a:spLocks noGrp="1"/>
          </p:cNvSpPr>
          <p:nvPr>
            <p:ph type="body" idx="1"/>
          </p:nvPr>
        </p:nvSpPr>
        <p:spPr/>
        <p:txBody>
          <a:bodyPr/>
          <a:lstStyle/>
          <a:p>
            <a:r>
              <a:rPr lang="en-US" dirty="0"/>
              <a:t>Question 1: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order to implement the classic DoS flood attack, the attacker must generate a sufficiently large volume of packets to exceed the capacity of the link to the target organization. Consider an attack using ICMP echo request (ping) packets that are 500 bytes in size (ignoring framing overhead). How many of these packets per second must the attacker send to flood a target organization using a 0.5-Mbps link? How many per second if the attacker uses a 2-Mbps link? Or a10-Mbps link?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3890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D986-1311-8F0F-1898-42CD8CE16528}"/>
              </a:ext>
            </a:extLst>
          </p:cNvPr>
          <p:cNvSpPr>
            <a:spLocks noGrp="1"/>
          </p:cNvSpPr>
          <p:nvPr>
            <p:ph type="title"/>
          </p:nvPr>
        </p:nvSpPr>
        <p:spPr/>
        <p:txBody>
          <a:bodyPr/>
          <a:lstStyle/>
          <a:p>
            <a:r>
              <a:rPr lang="en-US" dirty="0"/>
              <a:t>Answers to Q1</a:t>
            </a:r>
          </a:p>
        </p:txBody>
      </p:sp>
      <p:sp>
        <p:nvSpPr>
          <p:cNvPr id="3" name="Text Placeholder 2">
            <a:extLst>
              <a:ext uri="{FF2B5EF4-FFF2-40B4-BE49-F238E27FC236}">
                <a16:creationId xmlns:a16="http://schemas.microsoft.com/office/drawing/2014/main" id="{D13CF954-B7AD-5CE8-C5A2-43FA5207EC25}"/>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To reach the capacity of the channel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 * 8) =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expressed in bits, so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 = 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Based on it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 500,000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125 packets/second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 2,000,000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 10,000,000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1611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647A-D618-FA7F-F974-C13291BC9FB4}"/>
              </a:ext>
            </a:extLst>
          </p:cNvPr>
          <p:cNvSpPr>
            <a:spLocks noGrp="1"/>
          </p:cNvSpPr>
          <p:nvPr>
            <p:ph type="title"/>
          </p:nvPr>
        </p:nvSpPr>
        <p:spPr/>
        <p:txBody>
          <a:bodyPr/>
          <a:lstStyle/>
          <a:p>
            <a:r>
              <a:rPr lang="en-US" dirty="0"/>
              <a:t>In-Class Practice</a:t>
            </a:r>
          </a:p>
        </p:txBody>
      </p:sp>
      <p:sp>
        <p:nvSpPr>
          <p:cNvPr id="3" name="Text Placeholder 2">
            <a:extLst>
              <a:ext uri="{FF2B5EF4-FFF2-40B4-BE49-F238E27FC236}">
                <a16:creationId xmlns:a16="http://schemas.microsoft.com/office/drawing/2014/main" id="{D0B72623-370C-03BC-F5CC-40B69F552795}"/>
              </a:ext>
            </a:extLst>
          </p:cNvPr>
          <p:cNvSpPr>
            <a:spLocks noGrp="1"/>
          </p:cNvSpPr>
          <p:nvPr>
            <p:ph type="body" idx="1"/>
          </p:nvPr>
        </p:nvSpPr>
        <p:spPr/>
        <p:txBody>
          <a:bodyPr/>
          <a:lstStyle/>
          <a:p>
            <a:r>
              <a:rPr lang="en-US" dirty="0"/>
              <a:t>Question 2: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Consider a distributed variant of the attack we explore in Problem Q1. Assume the attacker has compromised a number of broadband-connected residential PCs to use as zombie systems. Also assume each such system has an average uplink capacity of 128 kbps. What is the maximum number of 500-byte ICMP echo request (ping) packets a single zombie PC can send per second? How many such zombie systems would the attacker need to flood a target organization using a 0.5-Mbps link? A 2-Mbps link? Or a10-Mbps link? Given reports of botnets composed of many thousands of zombie systems, what can you conclude about their controller’s ability to launch DDoS attacks on multiple such organizations simultaneously? Or on a major organization with multiple, much larger network links than we have considered in these problems?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6119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EE02D-2026-E627-B16D-F769333593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1FA99-29F6-1EBC-3A66-50EF9C4438F8}"/>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CD41D90B-33B2-9E7A-C225-FC220BA6E997}"/>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0E686B9D-BB3E-6AD7-64C3-F56F156613BF}"/>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solidFill>
                  <a:srgbClr val="FF0000"/>
                </a:solidFill>
              </a:rPr>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1996591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B34E-3682-A8B4-8124-AA188F7A6433}"/>
              </a:ext>
            </a:extLst>
          </p:cNvPr>
          <p:cNvSpPr>
            <a:spLocks noGrp="1"/>
          </p:cNvSpPr>
          <p:nvPr>
            <p:ph type="title"/>
          </p:nvPr>
        </p:nvSpPr>
        <p:spPr/>
        <p:txBody>
          <a:bodyPr/>
          <a:lstStyle/>
          <a:p>
            <a:r>
              <a:rPr lang="en-US" dirty="0"/>
              <a:t>Answers to Q2</a:t>
            </a:r>
          </a:p>
        </p:txBody>
      </p:sp>
      <p:sp>
        <p:nvSpPr>
          <p:cNvPr id="3" name="Text Placeholder 2">
            <a:extLst>
              <a:ext uri="{FF2B5EF4-FFF2-40B4-BE49-F238E27FC236}">
                <a16:creationId xmlns:a16="http://schemas.microsoft.com/office/drawing/2014/main" id="{EDA673F5-C9C0-AB13-15FE-6CC4AC57F474}"/>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number of zombies needed to exceed the capacity of the channel. The maximum number of packets a zombie can send is </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128,000</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pps</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(packets per second). Based on the results from Q2, the number of required zombies will be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 = 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/32, and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125pps/32pps = 3,9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4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500pps/32pps = 15,6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16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2500pps/32pps = 78,1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79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Based on the results we got above, it suggests that just a few zombies with relatively low capacity communication channel will be able to cause problems to organizations. In the examples above, with corporate bandwidth from 0.5Mbps to 10Mbps, we have a very narrow channel for today’s standards, however the number of zombies required to shut those networks down is small compared with the thousands of zombies that a botnet controller could use. With thousands of zombies conducting flooding DoS attacks, a botnet controller will be able to attack many organizations at the same time or a big organization with multiple links. If the botnet controller manages to increase the size of the packet the attack will be even more effective. </a:t>
            </a:r>
            <a:endParaRPr lang="en-US" dirty="0"/>
          </a:p>
        </p:txBody>
      </p:sp>
    </p:spTree>
    <p:extLst>
      <p:ext uri="{BB962C8B-B14F-4D97-AF65-F5344CB8AC3E}">
        <p14:creationId xmlns:p14="http://schemas.microsoft.com/office/powerpoint/2010/main" val="235410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DE3E-1773-07F2-92E0-3ECEF79D8E76}"/>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E428718B-FB2F-47B3-BF5B-7D2F4184C111}"/>
              </a:ext>
            </a:extLst>
          </p:cNvPr>
          <p:cNvSpPr>
            <a:spLocks noGrp="1"/>
          </p:cNvSpPr>
          <p:nvPr>
            <p:ph type="body" idx="1"/>
          </p:nvPr>
        </p:nvSpPr>
        <p:spPr/>
        <p:txBody>
          <a:bodyPr/>
          <a:lstStyle/>
          <a:p>
            <a:r>
              <a:rPr lang="en-US" sz="2000" dirty="0"/>
              <a:t>Question 3: </a:t>
            </a:r>
            <a:r>
              <a:rPr lang="en-US" sz="2000" dirty="0">
                <a:solidFill>
                  <a:srgbClr val="00000A"/>
                </a:solidFill>
                <a:effectLst/>
                <a:latin typeface="Times" panose="02020603050405020304" pitchFamily="18" charset="0"/>
                <a:ea typeface="Calibri" panose="020F0502020204030204" pitchFamily="34" charset="0"/>
                <a:cs typeface="Calibri" panose="020F0502020204030204" pitchFamily="34" charset="0"/>
              </a:rPr>
              <a:t>All the information that a server needs to know about a connection is not only contained in the SYN packet, but also in the final ACK packet from the client. Therefore, information-wise, there is no need to allocate a buffer to save the information about half-open connections. If we get rid of this buffer, the SYN flooding attack will not be effective any more. Do you agree with such a statement or not. Please justify your answer.</a:t>
            </a:r>
            <a:endParaRPr lang="en-US" sz="2000" dirty="0">
              <a:solidFill>
                <a:srgbClr val="00000A"/>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05256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F85C-07F0-2CB4-9F64-B619678F6957}"/>
              </a:ext>
            </a:extLst>
          </p:cNvPr>
          <p:cNvSpPr>
            <a:spLocks noGrp="1"/>
          </p:cNvSpPr>
          <p:nvPr>
            <p:ph type="title"/>
          </p:nvPr>
        </p:nvSpPr>
        <p:spPr/>
        <p:txBody>
          <a:bodyPr/>
          <a:lstStyle/>
          <a:p>
            <a:r>
              <a:rPr lang="en-US" dirty="0"/>
              <a:t>Answers to Q3</a:t>
            </a:r>
          </a:p>
        </p:txBody>
      </p:sp>
      <p:sp>
        <p:nvSpPr>
          <p:cNvPr id="3" name="Text Placeholder 2">
            <a:extLst>
              <a:ext uri="{FF2B5EF4-FFF2-40B4-BE49-F238E27FC236}">
                <a16:creationId xmlns:a16="http://schemas.microsoft.com/office/drawing/2014/main" id="{532D1E01-85A5-1611-0A4B-884DC56E3E8E}"/>
              </a:ext>
            </a:extLst>
          </p:cNvPr>
          <p:cNvSpPr>
            <a:spLocks noGrp="1"/>
          </p:cNvSpPr>
          <p:nvPr>
            <p:ph type="body" idx="1"/>
          </p:nvPr>
        </p:nvSpPr>
        <p:spPr/>
        <p:txBody>
          <a:bodyPr/>
          <a:lstStyle/>
          <a:p>
            <a:r>
              <a:rPr lang="en-US" dirty="0"/>
              <a:t>Basically, if we get rid of the buffer, we have solved the SYN flooding attack problem, but we will introduce a new and more powerful attack. The attacker can simply send ACK flooding packets, each one causing the server to allocate memory for a full connection, which takes more memory than that for half-open connections.</a:t>
            </a:r>
          </a:p>
          <a:p>
            <a:endParaRPr lang="en-US" dirty="0"/>
          </a:p>
        </p:txBody>
      </p:sp>
    </p:spTree>
    <p:extLst>
      <p:ext uri="{BB962C8B-B14F-4D97-AF65-F5344CB8AC3E}">
        <p14:creationId xmlns:p14="http://schemas.microsoft.com/office/powerpoint/2010/main" val="118749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a:t>The Cross-Site Scripting Attack</a:t>
            </a:r>
          </a:p>
        </p:txBody>
      </p:sp>
      <p:sp>
        <p:nvSpPr>
          <p:cNvPr id="67" name="Shape 67"/>
          <p:cNvSpPr txBox="1"/>
          <p:nvPr/>
        </p:nvSpPr>
        <p:spPr>
          <a:xfrm>
            <a:off x="7052274" y="1525294"/>
            <a:ext cx="3964282" cy="3807411"/>
          </a:xfrm>
          <a:prstGeom prst="rect">
            <a:avLst/>
          </a:prstGeom>
          <a:noFill/>
          <a:ln>
            <a:noFill/>
          </a:ln>
        </p:spPr>
        <p:txBody>
          <a:bodyPr wrap="square" lIns="91425" tIns="91425" rIns="91425" bIns="91425" anchor="t" anchorCtr="0">
            <a:noAutofit/>
          </a:bodyPr>
          <a:lstStyle/>
          <a:p>
            <a:pPr marL="457200" indent="-342900" defTabSz="457200">
              <a:spcAft>
                <a:spcPts val="600"/>
              </a:spcAft>
              <a:buSzPts val="1800"/>
              <a:buFontTx/>
              <a:buChar char="●"/>
            </a:pPr>
            <a:r>
              <a:rPr lang="en-GB" dirty="0">
                <a:solidFill>
                  <a:prstClr val="black"/>
                </a:solidFill>
                <a:latin typeface="Arial" panose="020B0604020202020204" pitchFamily="34" charset="0"/>
                <a:cs typeface="Arial" panose="020B0604020202020204" pitchFamily="34" charset="0"/>
              </a:rPr>
              <a:t>In XSS, an attacker injects malicious code to the victim’s browser via the target website</a:t>
            </a:r>
          </a:p>
          <a:p>
            <a:pPr marL="457200" indent="-342900" defTabSz="457200">
              <a:spcAft>
                <a:spcPts val="600"/>
              </a:spcAft>
              <a:buSzPts val="1800"/>
              <a:buFontTx/>
              <a:buChar char="●"/>
            </a:pPr>
            <a:r>
              <a:rPr lang="en-GB" dirty="0">
                <a:solidFill>
                  <a:srgbClr val="FF0000"/>
                </a:solidFill>
                <a:latin typeface="Arial" panose="020B0604020202020204" pitchFamily="34" charset="0"/>
                <a:cs typeface="Arial" panose="020B0604020202020204" pitchFamily="34" charset="0"/>
              </a:rPr>
              <a:t>When code comes from a website, it is considered as trusted </a:t>
            </a:r>
            <a:r>
              <a:rPr lang="en-GB" dirty="0">
                <a:solidFill>
                  <a:prstClr val="black"/>
                </a:solidFill>
                <a:latin typeface="Arial" panose="020B0604020202020204" pitchFamily="34" charset="0"/>
                <a:cs typeface="Arial" panose="020B0604020202020204" pitchFamily="34" charset="0"/>
              </a:rPr>
              <a:t>with respect to the website, so it can access and change the content on the pages, read </a:t>
            </a:r>
            <a:r>
              <a:rPr lang="en-GB" dirty="0">
                <a:solidFill>
                  <a:srgbClr val="C00000"/>
                </a:solidFill>
                <a:latin typeface="Arial" panose="020B0604020202020204" pitchFamily="34" charset="0"/>
                <a:cs typeface="Arial" panose="020B0604020202020204" pitchFamily="34" charset="0"/>
              </a:rPr>
              <a:t>cookies</a:t>
            </a:r>
            <a:r>
              <a:rPr lang="en-GB" dirty="0">
                <a:solidFill>
                  <a:prstClr val="black"/>
                </a:solidFill>
                <a:latin typeface="Arial" panose="020B0604020202020204" pitchFamily="34" charset="0"/>
                <a:cs typeface="Arial" panose="020B0604020202020204" pitchFamily="34" charset="0"/>
              </a:rPr>
              <a:t> belonging to the website and sending out requests on behalf of the user</a:t>
            </a:r>
          </a:p>
          <a:p>
            <a:pPr marL="114300" defTabSz="457200">
              <a:spcAft>
                <a:spcPts val="600"/>
              </a:spcAft>
              <a:buSzPts val="1800"/>
            </a:pPr>
            <a:endParaRPr lang="en-GB" dirty="0">
              <a:solidFill>
                <a:prstClr val="black"/>
              </a:solidFill>
              <a:latin typeface="Arial" panose="020B0604020202020204" pitchFamily="34" charset="0"/>
              <a:cs typeface="Arial" panose="020B0604020202020204" pitchFamily="34" charset="0"/>
            </a:endParaRPr>
          </a:p>
        </p:txBody>
      </p:sp>
      <p:sp>
        <p:nvSpPr>
          <p:cNvPr id="68" name="Shape 68"/>
          <p:cNvSpPr txBox="1"/>
          <p:nvPr/>
        </p:nvSpPr>
        <p:spPr>
          <a:xfrm>
            <a:off x="1751562" y="4848882"/>
            <a:ext cx="5066100" cy="1020300"/>
          </a:xfrm>
          <a:prstGeom prst="rect">
            <a:avLst/>
          </a:prstGeom>
          <a:noFill/>
          <a:ln>
            <a:noFill/>
          </a:ln>
        </p:spPr>
        <p:txBody>
          <a:bodyPr wrap="square" lIns="91425" tIns="91425" rIns="91425" bIns="91425" anchor="t" anchorCtr="0">
            <a:noAutofit/>
          </a:bodyPr>
          <a:lstStyle/>
          <a:p>
            <a:pPr marL="457200" indent="-342900" defTabSz="457200">
              <a:buSzPts val="1800"/>
              <a:buFontTx/>
              <a:buChar char="●"/>
            </a:pPr>
            <a:r>
              <a:rPr lang="en-GB" dirty="0">
                <a:solidFill>
                  <a:prstClr val="black"/>
                </a:solidFill>
                <a:latin typeface="Arial" panose="020B0604020202020204" pitchFamily="34" charset="0"/>
                <a:cs typeface="Arial" panose="020B0604020202020204" pitchFamily="34" charset="0"/>
              </a:rPr>
              <a:t>Basically, code can do whatever the user can do inside the session</a:t>
            </a:r>
          </a:p>
          <a:p>
            <a:pPr marL="457200" indent="-342900" defTabSz="457200">
              <a:spcAft>
                <a:spcPts val="600"/>
              </a:spcAft>
              <a:buSzPts val="1800"/>
              <a:buFontTx/>
              <a:buChar char="●"/>
            </a:pPr>
            <a:r>
              <a:rPr lang="en-GB" dirty="0">
                <a:solidFill>
                  <a:srgbClr val="FF0000"/>
                </a:solidFill>
                <a:latin typeface="Arial" panose="020B0604020202020204" pitchFamily="34" charset="0"/>
                <a:cs typeface="Arial" panose="020B0604020202020204" pitchFamily="34" charset="0"/>
              </a:rPr>
              <a:t>Types: </a:t>
            </a:r>
          </a:p>
          <a:p>
            <a:pPr marL="914400" lvl="1" indent="-342900" defTabSz="457200">
              <a:spcAft>
                <a:spcPts val="600"/>
              </a:spcAft>
              <a:buSzPts val="1800"/>
              <a:buFontTx/>
              <a:buChar char="●"/>
            </a:pPr>
            <a:r>
              <a:rPr lang="en-GB" dirty="0">
                <a:solidFill>
                  <a:srgbClr val="FF0000"/>
                </a:solidFill>
                <a:latin typeface="Arial" panose="020B0604020202020204" pitchFamily="34" charset="0"/>
                <a:cs typeface="Arial" panose="020B0604020202020204" pitchFamily="34" charset="0"/>
              </a:rPr>
              <a:t>Non-persistent (Reflected) XSS Attack</a:t>
            </a:r>
          </a:p>
          <a:p>
            <a:pPr marL="914400" lvl="1" indent="-342900" defTabSz="457200">
              <a:spcAft>
                <a:spcPts val="600"/>
              </a:spcAft>
              <a:buSzPts val="1800"/>
              <a:buFontTx/>
              <a:buChar char="●"/>
            </a:pPr>
            <a:r>
              <a:rPr lang="en-GB" dirty="0">
                <a:solidFill>
                  <a:srgbClr val="FF0000"/>
                </a:solidFill>
                <a:latin typeface="Arial" panose="020B0604020202020204" pitchFamily="34" charset="0"/>
                <a:cs typeface="Arial" panose="020B0604020202020204" pitchFamily="34" charset="0"/>
              </a:rPr>
              <a:t>Persistent (Stored) XSS Attack</a:t>
            </a:r>
          </a:p>
          <a:p>
            <a:pPr marL="457200" indent="-342900" defTabSz="457200">
              <a:buSzPts val="1800"/>
              <a:buFontTx/>
              <a:buChar char="●"/>
            </a:pPr>
            <a:endParaRPr lang="en-GB" dirty="0">
              <a:solidFill>
                <a:prstClr val="black"/>
              </a:solidFill>
              <a:latin typeface="Calibri"/>
            </a:endParaRPr>
          </a:p>
        </p:txBody>
      </p:sp>
      <p:sp>
        <p:nvSpPr>
          <p:cNvPr id="2" name="Arc 1"/>
          <p:cNvSpPr/>
          <p:nvPr/>
        </p:nvSpPr>
        <p:spPr>
          <a:xfrm>
            <a:off x="3337303" y="2314091"/>
            <a:ext cx="1852046" cy="945396"/>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prstClr val="black"/>
              </a:solidFill>
              <a:latin typeface="Calibri"/>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700" y="1356967"/>
            <a:ext cx="5216574" cy="2961530"/>
          </a:xfrm>
          <a:prstGeom prst="rect">
            <a:avLst/>
          </a:prstGeom>
        </p:spPr>
      </p:pic>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179009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err="1"/>
              <a:t>Samy</a:t>
            </a:r>
            <a:r>
              <a:rPr lang="en-GB" dirty="0"/>
              <a:t> Computer Worm</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indent="-342900" defTabSz="457200">
              <a:buSzPts val="1800"/>
              <a:buFontTx/>
              <a:buChar char="●"/>
            </a:pPr>
            <a:r>
              <a:rPr lang="en-GB" dirty="0" err="1">
                <a:solidFill>
                  <a:prstClr val="black"/>
                </a:solidFill>
                <a:latin typeface="Arial" panose="020B0604020202020204" pitchFamily="34" charset="0"/>
                <a:cs typeface="Arial" panose="020B0604020202020204" pitchFamily="34" charset="0"/>
              </a:rPr>
              <a:t>Samy</a:t>
            </a:r>
            <a:r>
              <a:rPr lang="en-GB" dirty="0">
                <a:solidFill>
                  <a:prstClr val="black"/>
                </a:solidFill>
                <a:latin typeface="Arial" panose="020B0604020202020204" pitchFamily="34" charset="0"/>
                <a:cs typeface="Arial" panose="020B0604020202020204" pitchFamily="34" charset="0"/>
              </a:rPr>
              <a:t> is a cross-site scripting worm that was designed to propagate across the social networking site </a:t>
            </a:r>
            <a:r>
              <a:rPr lang="en-GB" dirty="0" err="1">
                <a:solidFill>
                  <a:prstClr val="black"/>
                </a:solidFill>
                <a:latin typeface="Arial" panose="020B0604020202020204" pitchFamily="34" charset="0"/>
                <a:cs typeface="Arial" panose="020B0604020202020204" pitchFamily="34" charset="0"/>
              </a:rPr>
              <a:t>MySpace</a:t>
            </a:r>
            <a:r>
              <a:rPr lang="en-GB" dirty="0">
                <a:solidFill>
                  <a:prstClr val="black"/>
                </a:solidFill>
                <a:latin typeface="Arial" panose="020B0604020202020204" pitchFamily="34" charset="0"/>
                <a:cs typeface="Arial" panose="020B0604020202020204" pitchFamily="34" charset="0"/>
              </a:rPr>
              <a:t> by </a:t>
            </a:r>
            <a:r>
              <a:rPr lang="en-GB" dirty="0" err="1">
                <a:solidFill>
                  <a:prstClr val="black"/>
                </a:solidFill>
                <a:latin typeface="Arial" panose="020B0604020202020204" pitchFamily="34" charset="0"/>
                <a:cs typeface="Arial" panose="020B0604020202020204" pitchFamily="34" charset="0"/>
              </a:rPr>
              <a:t>Samy</a:t>
            </a:r>
            <a:r>
              <a:rPr lang="en-GB" dirty="0">
                <a:solidFill>
                  <a:prstClr val="black"/>
                </a:solidFill>
                <a:latin typeface="Arial" panose="020B0604020202020204" pitchFamily="34" charset="0"/>
                <a:cs typeface="Arial" panose="020B0604020202020204" pitchFamily="34" charset="0"/>
              </a:rPr>
              <a:t> </a:t>
            </a:r>
            <a:r>
              <a:rPr lang="en-GB" dirty="0" err="1">
                <a:solidFill>
                  <a:prstClr val="black"/>
                </a:solidFill>
                <a:latin typeface="Arial" panose="020B0604020202020204" pitchFamily="34" charset="0"/>
                <a:cs typeface="Arial" panose="020B0604020202020204" pitchFamily="34" charset="0"/>
              </a:rPr>
              <a:t>Kamkar</a:t>
            </a:r>
            <a:endParaRPr lang="en-GB" dirty="0">
              <a:solidFill>
                <a:prstClr val="black"/>
              </a:solidFill>
              <a:latin typeface="Arial" panose="020B0604020202020204" pitchFamily="34" charset="0"/>
              <a:cs typeface="Arial" panose="020B0604020202020204" pitchFamily="34" charset="0"/>
            </a:endParaRPr>
          </a:p>
          <a:p>
            <a:pPr marL="457200" indent="-342900" defTabSz="457200">
              <a:buSzPts val="1800"/>
              <a:buFontTx/>
              <a:buChar char="●"/>
            </a:pPr>
            <a:endParaRPr lang="en-GB" dirty="0">
              <a:solidFill>
                <a:prstClr val="black"/>
              </a:solidFill>
              <a:latin typeface="Arial" panose="020B0604020202020204" pitchFamily="34" charset="0"/>
              <a:cs typeface="Arial" panose="020B0604020202020204" pitchFamily="34" charset="0"/>
            </a:endParaRPr>
          </a:p>
          <a:p>
            <a:pPr marL="457200" indent="-342900" defTabSz="457200">
              <a:buSzPts val="1800"/>
              <a:buFontTx/>
              <a:buChar char="●"/>
            </a:pPr>
            <a:r>
              <a:rPr lang="en-GB" dirty="0">
                <a:solidFill>
                  <a:prstClr val="black"/>
                </a:solidFill>
                <a:latin typeface="Arial" panose="020B0604020202020204" pitchFamily="34" charset="0"/>
                <a:cs typeface="Arial" panose="020B0604020202020204" pitchFamily="34" charset="0"/>
              </a:rPr>
              <a:t>Within just 20 hours of its October 4, 2005 release, over one million users had run the payload making </a:t>
            </a:r>
            <a:r>
              <a:rPr lang="en-GB" dirty="0" err="1">
                <a:solidFill>
                  <a:prstClr val="black"/>
                </a:solidFill>
                <a:latin typeface="Arial" panose="020B0604020202020204" pitchFamily="34" charset="0"/>
                <a:cs typeface="Arial" panose="020B0604020202020204" pitchFamily="34" charset="0"/>
              </a:rPr>
              <a:t>Samy</a:t>
            </a:r>
            <a:r>
              <a:rPr lang="en-GB" dirty="0">
                <a:solidFill>
                  <a:prstClr val="black"/>
                </a:solidFill>
                <a:latin typeface="Arial" panose="020B0604020202020204" pitchFamily="34" charset="0"/>
                <a:cs typeface="Arial" panose="020B0604020202020204" pitchFamily="34" charset="0"/>
              </a:rPr>
              <a:t> the fastest-spreading virus of all time</a:t>
            </a:r>
            <a:endParaRPr lang="en-GB" dirty="0">
              <a:solidFill>
                <a:prstClr val="black"/>
              </a:solidFill>
              <a:latin typeface="Calibri"/>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4</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tretch>
            <a:fillRect/>
          </a:stretch>
        </p:blipFill>
        <p:spPr>
          <a:xfrm>
            <a:off x="3500397" y="3261521"/>
            <a:ext cx="5258416" cy="3156660"/>
          </a:xfrm>
          <a:prstGeom prst="rect">
            <a:avLst/>
          </a:prstGeom>
        </p:spPr>
      </p:pic>
    </p:spTree>
    <p:extLst>
      <p:ext uri="{BB962C8B-B14F-4D97-AF65-F5344CB8AC3E}">
        <p14:creationId xmlns:p14="http://schemas.microsoft.com/office/powerpoint/2010/main" val="346076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Clinton-Obama Campaigns XSS Attack</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indent="-342900" defTabSz="457200">
              <a:buSzPts val="1800"/>
              <a:buFontTx/>
              <a:buChar char="●"/>
            </a:pPr>
            <a:r>
              <a:rPr lang="en-GB" dirty="0">
                <a:solidFill>
                  <a:prstClr val="black"/>
                </a:solidFill>
                <a:latin typeface="Arial" panose="020B0604020202020204" pitchFamily="34" charset="0"/>
                <a:cs typeface="Arial" panose="020B0604020202020204" pitchFamily="34" charset="0"/>
              </a:rPr>
              <a:t>Finnish security researcher Harry </a:t>
            </a:r>
            <a:r>
              <a:rPr lang="en-GB" dirty="0" err="1">
                <a:solidFill>
                  <a:prstClr val="black"/>
                </a:solidFill>
                <a:latin typeface="Arial" panose="020B0604020202020204" pitchFamily="34" charset="0"/>
                <a:cs typeface="Arial" panose="020B0604020202020204" pitchFamily="34" charset="0"/>
              </a:rPr>
              <a:t>Sintonen</a:t>
            </a:r>
            <a:r>
              <a:rPr lang="en-GB" dirty="0">
                <a:solidFill>
                  <a:prstClr val="black"/>
                </a:solidFill>
                <a:latin typeface="Arial" panose="020B0604020202020204" pitchFamily="34" charset="0"/>
                <a:cs typeface="Arial" panose="020B0604020202020204" pitchFamily="34" charset="0"/>
              </a:rPr>
              <a:t> published an example of a cross-site scripting vulnerability on </a:t>
            </a:r>
            <a:r>
              <a:rPr lang="en-GB" dirty="0" err="1">
                <a:solidFill>
                  <a:prstClr val="black"/>
                </a:solidFill>
                <a:latin typeface="Arial" panose="020B0604020202020204" pitchFamily="34" charset="0"/>
                <a:cs typeface="Arial" panose="020B0604020202020204" pitchFamily="34" charset="0"/>
              </a:rPr>
              <a:t>votehillary.org</a:t>
            </a:r>
            <a:endParaRPr lang="en-GB" dirty="0">
              <a:solidFill>
                <a:prstClr val="black"/>
              </a:solidFill>
              <a:latin typeface="Arial" panose="020B0604020202020204" pitchFamily="34" charset="0"/>
              <a:cs typeface="Arial" panose="020B0604020202020204" pitchFamily="34" charset="0"/>
            </a:endParaRPr>
          </a:p>
          <a:p>
            <a:pPr marL="457200" indent="-342900" defTabSz="457200">
              <a:buSzPts val="1800"/>
              <a:buFontTx/>
              <a:buChar char="●"/>
            </a:pPr>
            <a:r>
              <a:rPr lang="en-GB" dirty="0" err="1">
                <a:solidFill>
                  <a:prstClr val="black"/>
                </a:solidFill>
                <a:latin typeface="Arial" panose="020B0604020202020204" pitchFamily="34" charset="0"/>
                <a:cs typeface="Arial" panose="020B0604020202020204" pitchFamily="34" charset="0"/>
              </a:rPr>
              <a:t>Sintonen's</a:t>
            </a:r>
            <a:r>
              <a:rPr lang="en-GB" dirty="0">
                <a:solidFill>
                  <a:prstClr val="black"/>
                </a:solidFill>
                <a:latin typeface="Arial" panose="020B0604020202020204" pitchFamily="34" charset="0"/>
                <a:cs typeface="Arial" panose="020B0604020202020204" pitchFamily="34" charset="0"/>
              </a:rPr>
              <a:t> example submits a POST request to the Vote Hillary website and injects an iframe, causing the site to display the contents of Barack Obama's website</a:t>
            </a:r>
            <a:endParaRPr lang="en-GB" dirty="0">
              <a:solidFill>
                <a:prstClr val="black"/>
              </a:solidFill>
              <a:latin typeface="Calibri"/>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5</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rcRect/>
          <a:stretch/>
        </p:blipFill>
        <p:spPr>
          <a:xfrm>
            <a:off x="3819688" y="3138739"/>
            <a:ext cx="5165816" cy="3543750"/>
          </a:xfrm>
          <a:prstGeom prst="rect">
            <a:avLst/>
          </a:prstGeom>
        </p:spPr>
      </p:pic>
    </p:spTree>
    <p:extLst>
      <p:ext uri="{BB962C8B-B14F-4D97-AF65-F5344CB8AC3E}">
        <p14:creationId xmlns:p14="http://schemas.microsoft.com/office/powerpoint/2010/main" val="68443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BBC XSS Attack</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indent="-342900" defTabSz="457200">
              <a:buSzPts val="1800"/>
              <a:buFontTx/>
              <a:buChar char="●"/>
            </a:pPr>
            <a:r>
              <a:rPr lang="en-GB" dirty="0">
                <a:solidFill>
                  <a:prstClr val="black"/>
                </a:solidFill>
                <a:latin typeface="Arial" panose="020B0604020202020204" pitchFamily="34" charset="0"/>
                <a:cs typeface="Arial" panose="020B0604020202020204" pitchFamily="34" charset="0"/>
              </a:rPr>
              <a:t>A cyber-attack on Twitter platform </a:t>
            </a:r>
            <a:r>
              <a:rPr lang="en-GB" dirty="0" err="1">
                <a:solidFill>
                  <a:prstClr val="black"/>
                </a:solidFill>
                <a:latin typeface="Arial" panose="020B0604020202020204" pitchFamily="34" charset="0"/>
                <a:cs typeface="Arial" panose="020B0604020202020204" pitchFamily="34" charset="0"/>
              </a:rPr>
              <a:t>Tweetdeck</a:t>
            </a:r>
            <a:r>
              <a:rPr lang="en-GB" dirty="0">
                <a:solidFill>
                  <a:prstClr val="black"/>
                </a:solidFill>
                <a:latin typeface="Arial" panose="020B0604020202020204" pitchFamily="34" charset="0"/>
                <a:cs typeface="Arial" panose="020B0604020202020204" pitchFamily="34" charset="0"/>
              </a:rPr>
              <a:t> infiltrated several accounts, and re-tweeted garbled code</a:t>
            </a:r>
          </a:p>
          <a:p>
            <a:pPr marL="457200" indent="-342900" defTabSz="457200">
              <a:buSzPts val="1800"/>
              <a:buFontTx/>
              <a:buChar char="●"/>
            </a:pPr>
            <a:r>
              <a:rPr lang="en-GB" dirty="0">
                <a:solidFill>
                  <a:prstClr val="black"/>
                </a:solidFill>
                <a:latin typeface="Arial" panose="020B0604020202020204" pitchFamily="34" charset="0"/>
                <a:cs typeface="Arial" panose="020B0604020202020204" pitchFamily="34" charset="0"/>
              </a:rPr>
              <a:t>The BBC's main Twitter account fell foul of the attack, re-tweeting incomprehensible code</a:t>
            </a:r>
            <a:endParaRPr lang="en-GB" dirty="0">
              <a:solidFill>
                <a:prstClr val="black"/>
              </a:solidFill>
              <a:latin typeface="Calibri"/>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6</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rcRect/>
          <a:stretch/>
        </p:blipFill>
        <p:spPr>
          <a:xfrm>
            <a:off x="3062015" y="3280899"/>
            <a:ext cx="6235214" cy="3219823"/>
          </a:xfrm>
          <a:prstGeom prst="rect">
            <a:avLst/>
          </a:prstGeom>
        </p:spPr>
      </p:pic>
    </p:spTree>
    <p:extLst>
      <p:ext uri="{BB962C8B-B14F-4D97-AF65-F5344CB8AC3E}">
        <p14:creationId xmlns:p14="http://schemas.microsoft.com/office/powerpoint/2010/main" val="288916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Non-persistent (Reflected) XSS Attack</a:t>
            </a:r>
          </a:p>
        </p:txBody>
      </p:sp>
      <p:pic>
        <p:nvPicPr>
          <p:cNvPr id="80" name="Shape 80"/>
          <p:cNvPicPr preferRelativeResize="0"/>
          <p:nvPr/>
        </p:nvPicPr>
        <p:blipFill>
          <a:blip r:embed="rId3">
            <a:alphaModFix/>
          </a:blip>
          <a:stretch>
            <a:fillRect/>
          </a:stretch>
        </p:blipFill>
        <p:spPr>
          <a:xfrm>
            <a:off x="3545708" y="3429001"/>
            <a:ext cx="5348356" cy="3428409"/>
          </a:xfrm>
          <a:prstGeom prst="rect">
            <a:avLst/>
          </a:prstGeom>
          <a:noFill/>
          <a:ln>
            <a:noFill/>
          </a:ln>
        </p:spPr>
      </p:pic>
      <p:sp>
        <p:nvSpPr>
          <p:cNvPr id="81" name="Shape 81"/>
          <p:cNvSpPr txBox="1"/>
          <p:nvPr/>
        </p:nvSpPr>
        <p:spPr>
          <a:xfrm>
            <a:off x="1835700" y="1356967"/>
            <a:ext cx="8236390" cy="2530800"/>
          </a:xfrm>
          <a:prstGeom prst="rect">
            <a:avLst/>
          </a:prstGeom>
          <a:noFill/>
          <a:ln>
            <a:noFill/>
          </a:ln>
        </p:spPr>
        <p:txBody>
          <a:bodyPr wrap="square" lIns="91425" tIns="91425" rIns="91425" bIns="91425" anchor="t" anchorCtr="0">
            <a:noAutofit/>
          </a:bodyPr>
          <a:lstStyle/>
          <a:p>
            <a:pPr marL="285750" indent="-285750" defTabSz="457200">
              <a:buFont typeface="Arial" panose="020B0604020202020204" pitchFamily="34" charset="0"/>
              <a:buChar char="•"/>
            </a:pPr>
            <a:r>
              <a:rPr lang="en-GB" dirty="0">
                <a:solidFill>
                  <a:prstClr val="black"/>
                </a:solidFill>
                <a:latin typeface="Arial" panose="020B0604020202020204" pitchFamily="34" charset="0"/>
                <a:cs typeface="Arial" panose="020B0604020202020204" pitchFamily="34" charset="0"/>
              </a:rPr>
              <a:t>Many websites take input from the user, conduct some activities and then send response to the user in a web page, with the original user input included on the response (i.e., the user input is reflected back)</a:t>
            </a:r>
          </a:p>
          <a:p>
            <a:pPr marL="742950" lvl="1" indent="-285750" defTabSz="457200">
              <a:buFont typeface="Arial" panose="020B0604020202020204" pitchFamily="34" charset="0"/>
              <a:buChar char="•"/>
            </a:pPr>
            <a:r>
              <a:rPr lang="en-GB" sz="1600" dirty="0">
                <a:solidFill>
                  <a:prstClr val="black"/>
                </a:solidFill>
                <a:latin typeface="Arial" panose="020B0604020202020204" pitchFamily="34" charset="0"/>
                <a:cs typeface="Arial" panose="020B0604020202020204" pitchFamily="34" charset="0"/>
              </a:rPr>
              <a:t>E.g., Google search will give back your input and results</a:t>
            </a:r>
          </a:p>
          <a:p>
            <a:pPr marL="285750" indent="-285750" defTabSz="457200">
              <a:buFont typeface="Arial" panose="020B0604020202020204" pitchFamily="34" charset="0"/>
              <a:buChar char="•"/>
            </a:pPr>
            <a:r>
              <a:rPr lang="en-GB" dirty="0">
                <a:solidFill>
                  <a:prstClr val="black"/>
                </a:solidFill>
                <a:latin typeface="Arial" panose="020B0604020202020204" pitchFamily="34" charset="0"/>
                <a:cs typeface="Arial" panose="020B0604020202020204" pitchFamily="34" charset="0"/>
              </a:rPr>
              <a:t>If a website with a reflective behaviour takes user inputs, then:</a:t>
            </a:r>
          </a:p>
          <a:p>
            <a:pPr marL="742950" lvl="1" indent="-285750" defTabSz="457200">
              <a:buFont typeface="Arial" panose="020B0604020202020204" pitchFamily="34" charset="0"/>
              <a:buChar char="•"/>
            </a:pPr>
            <a:r>
              <a:rPr lang="en-GB" sz="1600" dirty="0">
                <a:solidFill>
                  <a:prstClr val="black"/>
                </a:solidFill>
                <a:latin typeface="Arial" panose="020B0604020202020204" pitchFamily="34" charset="0"/>
                <a:cs typeface="Arial" panose="020B0604020202020204" pitchFamily="34" charset="0"/>
              </a:rPr>
              <a:t>Attackers can put JavaScript code in the input, so when the input is reflected back, the </a:t>
            </a:r>
            <a:r>
              <a:rPr lang="en-GB" sz="1600" dirty="0">
                <a:solidFill>
                  <a:srgbClr val="FF0000"/>
                </a:solidFill>
                <a:latin typeface="Arial" panose="020B0604020202020204" pitchFamily="34" charset="0"/>
                <a:cs typeface="Arial" panose="020B0604020202020204" pitchFamily="34" charset="0"/>
              </a:rPr>
              <a:t>JavaScript code will be injected</a:t>
            </a:r>
            <a:r>
              <a:rPr lang="en-GB" sz="1600" dirty="0">
                <a:solidFill>
                  <a:prstClr val="black"/>
                </a:solidFill>
                <a:latin typeface="Arial" panose="020B0604020202020204" pitchFamily="34" charset="0"/>
                <a:cs typeface="Arial" panose="020B0604020202020204" pitchFamily="34" charset="0"/>
              </a:rPr>
              <a:t> into the web page from the website</a:t>
            </a:r>
          </a:p>
        </p:txBody>
      </p:sp>
      <p:sp>
        <p:nvSpPr>
          <p:cNvPr id="5" name="Slide Number Placeholder 5">
            <a:extLst>
              <a:ext uri="{FF2B5EF4-FFF2-40B4-BE49-F238E27FC236}">
                <a16:creationId xmlns:a16="http://schemas.microsoft.com/office/drawing/2014/main" id="{1FEC013D-088A-8044-91AF-73AB6D791D4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167242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Non-persistent (Reflected) XSS Attack</a:t>
            </a:r>
          </a:p>
        </p:txBody>
      </p:sp>
      <p:sp>
        <p:nvSpPr>
          <p:cNvPr id="87" name="Shape 87"/>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Assume a vulnerable service on website : </a:t>
            </a:r>
            <a:r>
              <a:rPr lang="en-GB" sz="2000" u="sng" dirty="0">
                <a:solidFill>
                  <a:srgbClr val="000000"/>
                </a:solidFill>
                <a:hlinkClick r:id="rId3"/>
              </a:rPr>
              <a:t>http://www.example.com/search?input=word</a:t>
            </a:r>
            <a:r>
              <a:rPr lang="en-GB" sz="2000" dirty="0">
                <a:solidFill>
                  <a:srgbClr val="000000"/>
                </a:solidFill>
              </a:rPr>
              <a:t>, where word is provided by the users</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Now the attacker sends the following URL to the victim and tricks him to click the link: </a:t>
            </a:r>
            <a:r>
              <a:rPr lang="en-GB" sz="2000" u="sng" dirty="0">
                <a:solidFill>
                  <a:srgbClr val="000000"/>
                </a:solidFill>
                <a:hlinkClick r:id="rId4"/>
              </a:rPr>
              <a:t>http://www.example.com/search?input=</a:t>
            </a:r>
            <a:r>
              <a:rPr lang="en-GB" sz="2000" dirty="0">
                <a:solidFill>
                  <a:srgbClr val="FF0000"/>
                </a:solidFill>
              </a:rPr>
              <a:t>&lt;script&gt;alert(“attack”);&lt;/script&gt;</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Once the victim clicks on this link, an HTTP GET request will be sent to the </a:t>
            </a:r>
            <a:r>
              <a:rPr lang="en-GB" sz="2000" u="sng" dirty="0">
                <a:solidFill>
                  <a:srgbClr val="000000"/>
                </a:solidFill>
                <a:hlinkClick r:id="rId5"/>
              </a:rPr>
              <a:t>www.example.com</a:t>
            </a:r>
            <a:r>
              <a:rPr lang="en-GB" sz="2000" dirty="0">
                <a:solidFill>
                  <a:srgbClr val="000000"/>
                </a:solidFill>
              </a:rPr>
              <a:t> web server, which returns a page containing the search result, with the original input in the page</a:t>
            </a:r>
          </a:p>
          <a:p>
            <a:pPr marL="857250" lvl="1">
              <a:buClr>
                <a:srgbClr val="000000"/>
              </a:buClr>
            </a:pPr>
            <a:r>
              <a:rPr lang="en-GB" sz="1800" dirty="0">
                <a:solidFill>
                  <a:srgbClr val="000000"/>
                </a:solidFill>
              </a:rPr>
              <a:t>The input here is a JavaScript code which runs and gives a pop-up message on the victim’s browser</a:t>
            </a:r>
          </a:p>
        </p:txBody>
      </p:sp>
      <p:sp>
        <p:nvSpPr>
          <p:cNvPr id="4" name="Slide Number Placeholder 5">
            <a:extLst>
              <a:ext uri="{FF2B5EF4-FFF2-40B4-BE49-F238E27FC236}">
                <a16:creationId xmlns:a16="http://schemas.microsoft.com/office/drawing/2014/main" id="{5FC38945-86D1-524C-9B01-4C5456DB54B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a:t>
            </a:fld>
            <a:endParaRPr lang="en-US" dirty="0">
              <a:solidFill>
                <a:prstClr val="black">
                  <a:tint val="75000"/>
                </a:prstClr>
              </a:solidFill>
            </a:endParaRPr>
          </a:p>
        </p:txBody>
      </p:sp>
    </p:spTree>
    <p:extLst>
      <p:ext uri="{BB962C8B-B14F-4D97-AF65-F5344CB8AC3E}">
        <p14:creationId xmlns:p14="http://schemas.microsoft.com/office/powerpoint/2010/main" val="300220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93" name="Shape 93"/>
          <p:cNvSpPr txBox="1">
            <a:spLocks noGrp="1"/>
          </p:cNvSpPr>
          <p:nvPr>
            <p:ph type="body" idx="1"/>
          </p:nvPr>
        </p:nvSpPr>
        <p:spPr>
          <a:xfrm>
            <a:off x="1885704" y="1435012"/>
            <a:ext cx="8420593" cy="3919800"/>
          </a:xfrm>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Attackers directly send their data to a target website/server which stores the data in a persistent storage</a:t>
            </a:r>
          </a:p>
          <a:p>
            <a:pPr marL="457200">
              <a:buClr>
                <a:srgbClr val="000000"/>
              </a:buClr>
            </a:pPr>
            <a:r>
              <a:rPr lang="en-GB" sz="2000" dirty="0">
                <a:solidFill>
                  <a:srgbClr val="000000"/>
                </a:solidFill>
              </a:rPr>
              <a:t>If the website later sends the stored data to other users, it creates a channel between the users and the attackers</a:t>
            </a:r>
          </a:p>
          <a:p>
            <a:pPr marL="0" indent="0">
              <a:buNone/>
            </a:pPr>
            <a:endParaRPr lang="en-GB" sz="2000" dirty="0">
              <a:solidFill>
                <a:srgbClr val="000000"/>
              </a:solidFill>
            </a:endParaRPr>
          </a:p>
          <a:p>
            <a:pPr marL="0" indent="0">
              <a:buNone/>
            </a:pPr>
            <a:r>
              <a:rPr lang="en-GB" sz="2000" b="1" i="1" dirty="0">
                <a:solidFill>
                  <a:srgbClr val="000000"/>
                </a:solidFill>
              </a:rPr>
              <a:t>Example</a:t>
            </a:r>
            <a:r>
              <a:rPr lang="en-GB" sz="2000" dirty="0">
                <a:solidFill>
                  <a:srgbClr val="000000"/>
                </a:solidFill>
              </a:rPr>
              <a:t>: User profile in a social network is a channel as it is set by one user and viewed by another</a:t>
            </a:r>
          </a:p>
        </p:txBody>
      </p:sp>
      <p:pic>
        <p:nvPicPr>
          <p:cNvPr id="94" name="Shape 94"/>
          <p:cNvPicPr preferRelativeResize="0"/>
          <p:nvPr/>
        </p:nvPicPr>
        <p:blipFill>
          <a:blip r:embed="rId3">
            <a:alphaModFix/>
          </a:blip>
          <a:stretch>
            <a:fillRect/>
          </a:stretch>
        </p:blipFill>
        <p:spPr>
          <a:xfrm>
            <a:off x="3865267" y="3667649"/>
            <a:ext cx="4893547" cy="3053827"/>
          </a:xfrm>
          <a:prstGeom prst="rect">
            <a:avLst/>
          </a:prstGeom>
          <a:noFill/>
          <a:ln>
            <a:noFill/>
          </a:ln>
        </p:spPr>
      </p:pic>
      <p:sp>
        <p:nvSpPr>
          <p:cNvPr id="5" name="Slide Number Placeholder 5">
            <a:extLst>
              <a:ext uri="{FF2B5EF4-FFF2-40B4-BE49-F238E27FC236}">
                <a16:creationId xmlns:a16="http://schemas.microsoft.com/office/drawing/2014/main" id="{C36EB5AD-A610-EB42-BE78-8827AB37F08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342671193"/>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2112</Words>
  <Application>Microsoft Office PowerPoint</Application>
  <PresentationFormat>Widescreen</PresentationFormat>
  <Paragraphs>120</Paragraphs>
  <Slides>22</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Arial</vt:lpstr>
      <vt:lpstr>Calibri</vt:lpstr>
      <vt:lpstr>Times</vt:lpstr>
      <vt:lpstr>Times New Roman</vt:lpstr>
      <vt:lpstr>Office Theme</vt:lpstr>
      <vt:lpstr>1_Office Theme</vt:lpstr>
      <vt:lpstr>PowerPoint Presentation</vt:lpstr>
      <vt:lpstr>PowerPoint Presentation</vt:lpstr>
      <vt:lpstr>The Cross-Site Scripting Attack</vt:lpstr>
      <vt:lpstr>Samy Computer Worm</vt:lpstr>
      <vt:lpstr>Clinton-Obama Campaigns XSS Attack</vt:lpstr>
      <vt:lpstr>BBC XSS Attack</vt:lpstr>
      <vt:lpstr>Non-persistent (Reflected) XSS Attack</vt:lpstr>
      <vt:lpstr>Non-persistent (Reflected) XSS Attack</vt:lpstr>
      <vt:lpstr>Persistent (Stored) XSS Attack</vt:lpstr>
      <vt:lpstr>Persistent (Stored) XSS Attack</vt:lpstr>
      <vt:lpstr>Damage Caused by XSS</vt:lpstr>
      <vt:lpstr>Damage Caused by XSS</vt:lpstr>
      <vt:lpstr>Self-Propagation XSS Worm</vt:lpstr>
      <vt:lpstr>Countermeasures: The Filter Approach</vt:lpstr>
      <vt:lpstr>Countermeasures: The Encoding Approach</vt:lpstr>
      <vt:lpstr>Countermeasures: Using CSP</vt:lpstr>
      <vt:lpstr>In-Class Practices</vt:lpstr>
      <vt:lpstr>Answers to Q1</vt:lpstr>
      <vt:lpstr>In-Class Practice</vt:lpstr>
      <vt:lpstr>Answers to Q2</vt:lpstr>
      <vt:lpstr>In-Class Practices</vt:lpstr>
      <vt:lpstr>Answers to Q3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32</cp:revision>
  <dcterms:created xsi:type="dcterms:W3CDTF">2022-11-16T16:52:58Z</dcterms:created>
  <dcterms:modified xsi:type="dcterms:W3CDTF">2025-02-12T21:57:00Z</dcterms:modified>
</cp:coreProperties>
</file>